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C29503-A190-4C69-93F2-54B871E6213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69202-FD18-4BE7-A58B-95E94B605C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8FED-F609-4CDD-8727-FD4EA25775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DF305-CDD9-40C0-B44F-65EDABB5D4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0A97B-72E7-444F-A782-557CB01F01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2620F-A911-4806-9477-894497FDE2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0DE0F-F8C8-4513-9317-65A85D5204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76F07-91DA-4E45-94E6-C8668DA523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5C7E4-84A8-47C9-9756-B3A5162C2B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485B3-5168-46EA-88C6-DCFF1AB4157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43DAC-A6CD-4BCB-892D-49F641937F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E10D6CC-B9CE-4021-A59F-FDC0E619DE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返回医学部后的选修课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 smtClean="0"/>
              <a:t>如有疑议请以各学院教办要求为准</a:t>
            </a:r>
          </a:p>
          <a:p>
            <a:pPr eaLnBrk="1" hangingPunct="1">
              <a:defRPr/>
            </a:pPr>
            <a:endParaRPr lang="zh-CN" altLang="en-US" dirty="0" smtClean="0"/>
          </a:p>
          <a:p>
            <a:pPr eaLnBrk="1" hangingPunct="1">
              <a:defRPr/>
            </a:pPr>
            <a:r>
              <a:rPr lang="en-US" altLang="zh-CN" dirty="0" smtClean="0"/>
              <a:t>2015.6.9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关于选课与上课时间的一般安排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848600" cy="48180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zh-CN" altLang="en-US" sz="2800" smtClean="0"/>
              <a:t>选课时间：寒暑假前一个月见网上通知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zh-CN" altLang="en-US" sz="2400" smtClean="0"/>
              <a:t>开学初补退选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zh-CN" altLang="en-US" sz="2400" smtClean="0"/>
              <a:t>教务系统</a:t>
            </a:r>
            <a:r>
              <a:rPr lang="en-US" altLang="zh-CN" sz="2400" smtClean="0"/>
              <a:t>jxgl.bjmu.edu.cn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zh-CN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zh-CN" altLang="en-US" sz="2800" smtClean="0"/>
              <a:t>上课时间：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CN" altLang="en-US" sz="2800" smtClean="0"/>
              <a:t>公共外语类（两个时段）：周二、周四晚上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zh-CN" altLang="en-US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zh-CN" altLang="en-US" sz="2800" smtClean="0"/>
              <a:t>医学部任选课（三个时段）：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CN" altLang="en-US" sz="2800" smtClean="0"/>
              <a:t>周一</a:t>
            </a:r>
            <a:r>
              <a:rPr lang="en-US" altLang="zh-CN" sz="2800" smtClean="0"/>
              <a:t>9-10</a:t>
            </a:r>
            <a:r>
              <a:rPr lang="zh-CN" altLang="en-US" sz="2800" smtClean="0"/>
              <a:t>节；周三</a:t>
            </a:r>
            <a:r>
              <a:rPr lang="en-US" altLang="zh-CN" sz="2800" smtClean="0"/>
              <a:t>7-8</a:t>
            </a:r>
            <a:r>
              <a:rPr lang="zh-CN" altLang="en-US" sz="2800" smtClean="0"/>
              <a:t>节、</a:t>
            </a:r>
            <a:r>
              <a:rPr lang="en-US" altLang="zh-CN" sz="2800" smtClean="0"/>
              <a:t>9-10</a:t>
            </a:r>
            <a:r>
              <a:rPr lang="zh-CN" altLang="en-US" sz="2800" smtClean="0"/>
              <a:t>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zh-CN" altLang="en-US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zh-CN" altLang="en-US" sz="2800" smtClean="0"/>
              <a:t>校际选修课：周六、周日全天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其他说明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CN" altLang="en-US" smtClean="0"/>
              <a:t>医学部任选课成绩以</a:t>
            </a:r>
            <a:r>
              <a:rPr lang="en-US" altLang="zh-CN" smtClean="0"/>
              <a:t>pass</a:t>
            </a:r>
            <a:r>
              <a:rPr lang="zh-CN" altLang="en-US" smtClean="0"/>
              <a:t>计，只记学分不记绩点。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mtClean="0"/>
              <a:t>校际选修课可以认定为医学部任选</a:t>
            </a:r>
            <a:r>
              <a:rPr lang="en-US" altLang="zh-CN" smtClean="0"/>
              <a:t>2</a:t>
            </a:r>
            <a:r>
              <a:rPr lang="zh-CN" altLang="en-US" smtClean="0"/>
              <a:t>类课。</a:t>
            </a:r>
          </a:p>
          <a:p>
            <a:pPr eaLnBrk="1" hangingPunct="1">
              <a:lnSpc>
                <a:spcPct val="90000"/>
              </a:lnSpc>
              <a:defRPr/>
            </a:pPr>
            <a:endParaRPr lang="zh-CN" alt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mtClean="0"/>
              <a:t>本部公选课无学分要求，不计学分绩点。</a:t>
            </a:r>
          </a:p>
          <a:p>
            <a:pPr eaLnBrk="1" hangingPunct="1">
              <a:lnSpc>
                <a:spcPct val="90000"/>
              </a:lnSpc>
              <a:defRPr/>
            </a:pPr>
            <a:endParaRPr lang="zh-CN" alt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mtClean="0">
                <a:solidFill>
                  <a:srgbClr val="00FF00"/>
                </a:solidFill>
              </a:rPr>
              <a:t>所选课程不合格者不获得学分，可以重修或选修其他课程补足学分。如选修其他课程，原未通过课程仍按原成绩记录。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医学部选修课注意事项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7993062" cy="4243388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医学部的选修课</a:t>
            </a:r>
            <a:endParaRPr lang="zh-CN" altLang="en-US" sz="2400" smtClean="0"/>
          </a:p>
          <a:p>
            <a:pPr lvl="1" eaLnBrk="1" hangingPunct="1">
              <a:defRPr/>
            </a:pPr>
            <a:endParaRPr lang="zh-CN" altLang="en-US" sz="2400" smtClean="0"/>
          </a:p>
          <a:p>
            <a:pPr lvl="1" eaLnBrk="1" hangingPunct="1">
              <a:defRPr/>
            </a:pPr>
            <a:r>
              <a:rPr lang="zh-CN" altLang="en-US" smtClean="0"/>
              <a:t>公共外语类必选（通选）课</a:t>
            </a:r>
            <a:r>
              <a:rPr lang="zh-CN" altLang="en-US" sz="2000" smtClean="0"/>
              <a:t>（参看学生手册</a:t>
            </a:r>
            <a:r>
              <a:rPr lang="en-US" altLang="zh-CN" sz="2000" smtClean="0"/>
              <a:t>28</a:t>
            </a:r>
            <a:r>
              <a:rPr lang="zh-CN" altLang="en-US" sz="2000" smtClean="0"/>
              <a:t>页）</a:t>
            </a:r>
            <a:endParaRPr lang="zh-CN" altLang="en-US" smtClean="0"/>
          </a:p>
          <a:p>
            <a:pPr lvl="1" eaLnBrk="1" hangingPunct="1">
              <a:defRPr/>
            </a:pPr>
            <a:r>
              <a:rPr lang="zh-CN" altLang="en-US" smtClean="0"/>
              <a:t>医学部任选课</a:t>
            </a:r>
            <a:r>
              <a:rPr lang="zh-CN" altLang="en-US" sz="2000" smtClean="0"/>
              <a:t>（参看学生手册</a:t>
            </a:r>
            <a:r>
              <a:rPr lang="en-US" altLang="zh-CN" sz="2000" smtClean="0"/>
              <a:t>24</a:t>
            </a:r>
            <a:r>
              <a:rPr lang="zh-CN" altLang="en-US" sz="2000" smtClean="0"/>
              <a:t>页）</a:t>
            </a:r>
            <a:endParaRPr lang="zh-CN" altLang="en-US" smtClean="0"/>
          </a:p>
          <a:p>
            <a:pPr lvl="2" eaLnBrk="1" hangingPunct="1">
              <a:defRPr/>
            </a:pPr>
            <a:r>
              <a:rPr lang="en-US" altLang="zh-CN" smtClean="0"/>
              <a:t>1</a:t>
            </a:r>
            <a:r>
              <a:rPr lang="zh-CN" altLang="en-US" smtClean="0"/>
              <a:t>类选修：自然、医学类</a:t>
            </a:r>
          </a:p>
          <a:p>
            <a:pPr lvl="2" eaLnBrk="1" hangingPunct="1">
              <a:defRPr/>
            </a:pPr>
            <a:r>
              <a:rPr lang="en-US" altLang="zh-CN" smtClean="0"/>
              <a:t>2</a:t>
            </a:r>
            <a:r>
              <a:rPr lang="zh-CN" altLang="en-US" smtClean="0"/>
              <a:t>类选修：社会、体育类</a:t>
            </a:r>
          </a:p>
          <a:p>
            <a:pPr lvl="1" eaLnBrk="1" hangingPunct="1">
              <a:defRPr/>
            </a:pPr>
            <a:r>
              <a:rPr lang="zh-CN" altLang="en-US" smtClean="0"/>
              <a:t>专业选修课（限选课）</a:t>
            </a:r>
          </a:p>
          <a:p>
            <a:pPr lvl="1" eaLnBrk="1" hangingPunct="1">
              <a:defRPr/>
            </a:pPr>
            <a:endParaRPr lang="zh-CN" altLang="en-US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zh-CN" altLang="en-US" smtClean="0"/>
          </a:p>
          <a:p>
            <a:pPr lvl="1" eaLnBrk="1" hangingPunct="1">
              <a:defRPr/>
            </a:pPr>
            <a:endParaRPr lang="zh-CN" altLang="en-US" smtClean="0"/>
          </a:p>
          <a:p>
            <a:pPr lvl="1" eaLnBrk="1" hangingPunct="1">
              <a:defRPr/>
            </a:pPr>
            <a:endParaRPr lang="zh-CN" altLang="en-US" smtClean="0"/>
          </a:p>
          <a:p>
            <a:pPr eaLnBrk="1" hangingPunct="1">
              <a:defRPr/>
            </a:pPr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公共外语课选修管理办法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14500"/>
            <a:ext cx="8748712" cy="42243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zh-CN" altLang="en-US" sz="2800" dirty="0" smtClean="0"/>
              <a:t>参看医学部学生手册第</a:t>
            </a:r>
            <a:r>
              <a:rPr lang="en-US" altLang="zh-CN" sz="2800" dirty="0" smtClean="0"/>
              <a:t>28</a:t>
            </a:r>
            <a:r>
              <a:rPr lang="zh-CN" altLang="en-US" sz="2800" dirty="0" smtClean="0"/>
              <a:t>页。</a:t>
            </a:r>
          </a:p>
          <a:p>
            <a:pPr eaLnBrk="1" hangingPunct="1">
              <a:lnSpc>
                <a:spcPct val="80000"/>
              </a:lnSpc>
              <a:defRPr/>
            </a:pPr>
            <a:endParaRPr lang="zh-CN" alt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zh-CN" altLang="en-US" sz="2800" dirty="0" smtClean="0"/>
              <a:t>统一要求：第二</a:t>
            </a:r>
            <a:r>
              <a:rPr lang="en-US" altLang="zh-CN" sz="2800" dirty="0" smtClean="0"/>
              <a:t>-</a:t>
            </a:r>
            <a:r>
              <a:rPr lang="zh-CN" altLang="en-US" sz="2800" dirty="0" smtClean="0"/>
              <a:t>三学年内完成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门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学分（医英除外）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zh-CN" altLang="en-US" sz="2400" dirty="0" smtClean="0"/>
              <a:t>要求</a:t>
            </a:r>
            <a:r>
              <a:rPr lang="en-US" altLang="zh-CN" sz="2400" dirty="0" smtClean="0"/>
              <a:t>3-4</a:t>
            </a:r>
            <a:r>
              <a:rPr lang="zh-CN" altLang="en-US" sz="2400" dirty="0" smtClean="0"/>
              <a:t>学期完成的：药学专业</a:t>
            </a:r>
            <a:endParaRPr lang="en-US" altLang="zh-CN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zh-CN" altLang="en-US" sz="2400" dirty="0" smtClean="0"/>
              <a:t>要求</a:t>
            </a:r>
            <a:r>
              <a:rPr lang="en-US" altLang="zh-CN" sz="2400" dirty="0" smtClean="0"/>
              <a:t>3-5</a:t>
            </a:r>
            <a:r>
              <a:rPr lang="zh-CN" altLang="en-US" sz="2400" dirty="0" smtClean="0"/>
              <a:t>学期完成的：</a:t>
            </a:r>
            <a:r>
              <a:rPr lang="zh-CN" altLang="en-US" sz="2400" smtClean="0"/>
              <a:t>基础、预防专业</a:t>
            </a:r>
            <a:endParaRPr lang="zh-CN" alt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zh-CN" alt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zh-CN" altLang="en-US" sz="2800" dirty="0" smtClean="0"/>
              <a:t>按照医学部教育处网上通知的时间段进行。</a:t>
            </a:r>
          </a:p>
          <a:p>
            <a:pPr eaLnBrk="1" hangingPunct="1">
              <a:lnSpc>
                <a:spcPct val="80000"/>
              </a:lnSpc>
              <a:defRPr/>
            </a:pPr>
            <a:endParaRPr lang="zh-CN" alt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zh-CN" altLang="en-US" sz="2800" dirty="0" smtClean="0"/>
              <a:t>采取先到先得的原则，在网上选。</a:t>
            </a:r>
            <a:endParaRPr lang="en-US" altLang="zh-CN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zh-CN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zh-CN" altLang="en-US" sz="2800" dirty="0" smtClean="0"/>
              <a:t>因为期末考试时间相同，所以不可以同时选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门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zh-CN" alt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zh-CN" alt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公教部医英专业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医学部选修课   </a:t>
            </a:r>
            <a:r>
              <a:rPr lang="en-US" altLang="zh-CN" smtClean="0"/>
              <a:t>4</a:t>
            </a:r>
            <a:r>
              <a:rPr lang="zh-CN" altLang="en-US" smtClean="0"/>
              <a:t>学分</a:t>
            </a:r>
          </a:p>
          <a:p>
            <a:pPr lvl="1" eaLnBrk="1" hangingPunct="1">
              <a:defRPr/>
            </a:pPr>
            <a:r>
              <a:rPr lang="en-US" altLang="zh-CN" smtClean="0"/>
              <a:t>1</a:t>
            </a:r>
            <a:r>
              <a:rPr lang="zh-CN" altLang="en-US" smtClean="0"/>
              <a:t>类选修课    </a:t>
            </a:r>
            <a:r>
              <a:rPr lang="en-US" altLang="zh-CN" smtClean="0"/>
              <a:t>2</a:t>
            </a:r>
            <a:r>
              <a:rPr lang="zh-CN" altLang="en-US" smtClean="0"/>
              <a:t>学分</a:t>
            </a:r>
          </a:p>
          <a:p>
            <a:pPr lvl="1" eaLnBrk="1" hangingPunct="1">
              <a:defRPr/>
            </a:pPr>
            <a:r>
              <a:rPr lang="en-US" altLang="zh-CN" smtClean="0"/>
              <a:t>2</a:t>
            </a:r>
            <a:r>
              <a:rPr lang="zh-CN" altLang="en-US" smtClean="0"/>
              <a:t>类选修课    </a:t>
            </a:r>
            <a:r>
              <a:rPr lang="en-US" altLang="zh-CN" smtClean="0"/>
              <a:t>2</a:t>
            </a:r>
            <a:r>
              <a:rPr lang="zh-CN" altLang="en-US" smtClean="0"/>
              <a:t>学分</a:t>
            </a:r>
          </a:p>
          <a:p>
            <a:pPr eaLnBrk="1" hangingPunct="1">
              <a:defRPr/>
            </a:pPr>
            <a:r>
              <a:rPr lang="zh-CN" altLang="en-US" smtClean="0"/>
              <a:t>系内专业选修课   </a:t>
            </a:r>
            <a:r>
              <a:rPr lang="en-US" altLang="zh-CN" smtClean="0"/>
              <a:t>20</a:t>
            </a:r>
            <a:r>
              <a:rPr lang="zh-CN" altLang="en-US" smtClean="0"/>
              <a:t>分</a:t>
            </a:r>
          </a:p>
          <a:p>
            <a:pPr eaLnBrk="1" hangingPunct="1">
              <a:defRPr/>
            </a:pPr>
            <a:endParaRPr lang="zh-CN" altLang="en-US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zh-CN" altLang="en-US" smtClean="0">
                <a:solidFill>
                  <a:srgbClr val="00FF00"/>
                </a:solidFill>
              </a:rPr>
              <a:t>要求进入大五前完成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药学院药学专业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307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医学部选修课   </a:t>
            </a:r>
            <a:r>
              <a:rPr lang="en-US" altLang="zh-CN" smtClean="0"/>
              <a:t>12</a:t>
            </a:r>
            <a:r>
              <a:rPr lang="zh-CN" altLang="en-US" smtClean="0"/>
              <a:t>学分</a:t>
            </a:r>
          </a:p>
          <a:p>
            <a:pPr lvl="1" eaLnBrk="1" hangingPunct="1">
              <a:defRPr/>
            </a:pPr>
            <a:r>
              <a:rPr lang="en-US" altLang="zh-CN" smtClean="0"/>
              <a:t>1</a:t>
            </a:r>
            <a:r>
              <a:rPr lang="zh-CN" altLang="en-US" smtClean="0"/>
              <a:t>类选修课    </a:t>
            </a:r>
            <a:r>
              <a:rPr lang="en-US" altLang="zh-CN" smtClean="0"/>
              <a:t>6</a:t>
            </a:r>
            <a:r>
              <a:rPr lang="zh-CN" altLang="en-US" smtClean="0"/>
              <a:t>学分</a:t>
            </a:r>
          </a:p>
          <a:p>
            <a:pPr lvl="1" eaLnBrk="1" hangingPunct="1">
              <a:defRPr/>
            </a:pPr>
            <a:r>
              <a:rPr lang="en-US" altLang="zh-CN" smtClean="0"/>
              <a:t>2</a:t>
            </a:r>
            <a:r>
              <a:rPr lang="zh-CN" altLang="en-US" smtClean="0"/>
              <a:t>类选修课    </a:t>
            </a:r>
            <a:r>
              <a:rPr lang="en-US" altLang="zh-CN" smtClean="0"/>
              <a:t>6</a:t>
            </a:r>
            <a:r>
              <a:rPr lang="zh-CN" altLang="en-US" smtClean="0"/>
              <a:t>学分</a:t>
            </a:r>
          </a:p>
          <a:p>
            <a:pPr eaLnBrk="1" hangingPunct="1">
              <a:defRPr/>
            </a:pPr>
            <a:r>
              <a:rPr lang="zh-CN" altLang="en-US" smtClean="0"/>
              <a:t>系内专业选修课   </a:t>
            </a:r>
            <a:r>
              <a:rPr lang="en-US" altLang="zh-CN" smtClean="0"/>
              <a:t>10</a:t>
            </a:r>
            <a:r>
              <a:rPr lang="zh-CN" altLang="en-US" smtClean="0"/>
              <a:t>分（在</a:t>
            </a:r>
            <a:r>
              <a:rPr lang="en-US" altLang="zh-CN" smtClean="0"/>
              <a:t>20</a:t>
            </a:r>
            <a:r>
              <a:rPr lang="zh-CN" altLang="en-US" smtClean="0"/>
              <a:t>学分内选够）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smtClean="0">
              <a:solidFill>
                <a:srgbClr val="00FF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zh-CN" altLang="en-US" smtClean="0">
                <a:solidFill>
                  <a:srgbClr val="00FF00"/>
                </a:solidFill>
              </a:rPr>
              <a:t>要求进入二级学科前完成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公卫学院预防专业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412875"/>
            <a:ext cx="6994525" cy="45307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医学部任选课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CN" altLang="en-US" smtClean="0"/>
              <a:t>（又称一级学科选修课）   </a:t>
            </a:r>
            <a:r>
              <a:rPr lang="en-US" altLang="zh-CN" smtClean="0"/>
              <a:t>12</a:t>
            </a:r>
            <a:r>
              <a:rPr lang="zh-CN" altLang="en-US" smtClean="0"/>
              <a:t>学分</a:t>
            </a:r>
          </a:p>
          <a:p>
            <a:pPr lvl="1" eaLnBrk="1" hangingPunct="1">
              <a:defRPr/>
            </a:pPr>
            <a:r>
              <a:rPr lang="en-US" altLang="zh-CN" smtClean="0"/>
              <a:t>1</a:t>
            </a:r>
            <a:r>
              <a:rPr lang="zh-CN" altLang="en-US" smtClean="0"/>
              <a:t>类选修课    </a:t>
            </a:r>
            <a:r>
              <a:rPr lang="en-US" altLang="zh-CN" smtClean="0"/>
              <a:t>6</a:t>
            </a:r>
            <a:r>
              <a:rPr lang="zh-CN" altLang="en-US" smtClean="0"/>
              <a:t>学分</a:t>
            </a:r>
          </a:p>
          <a:p>
            <a:pPr lvl="1" eaLnBrk="1" hangingPunct="1">
              <a:defRPr/>
            </a:pPr>
            <a:r>
              <a:rPr lang="en-US" altLang="zh-CN" smtClean="0"/>
              <a:t>2</a:t>
            </a:r>
            <a:r>
              <a:rPr lang="zh-CN" altLang="en-US" smtClean="0"/>
              <a:t>类选修课    </a:t>
            </a:r>
            <a:r>
              <a:rPr lang="en-US" altLang="zh-CN" smtClean="0"/>
              <a:t>6</a:t>
            </a:r>
            <a:r>
              <a:rPr lang="zh-CN" altLang="en-US" smtClean="0"/>
              <a:t>学分</a:t>
            </a:r>
          </a:p>
          <a:p>
            <a:pPr lvl="1" eaLnBrk="1" hangingPunct="1">
              <a:defRPr/>
            </a:pPr>
            <a:endParaRPr lang="zh-CN" altLang="en-US" smtClean="0"/>
          </a:p>
          <a:p>
            <a:pPr eaLnBrk="1" hangingPunct="1">
              <a:defRPr/>
            </a:pPr>
            <a:r>
              <a:rPr lang="zh-CN" altLang="en-US" smtClean="0"/>
              <a:t>二级学科课程   </a:t>
            </a:r>
            <a:r>
              <a:rPr lang="en-US" altLang="zh-CN" smtClean="0"/>
              <a:t>21.5</a:t>
            </a:r>
            <a:r>
              <a:rPr lang="zh-CN" altLang="en-US" smtClean="0"/>
              <a:t>分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smtClean="0">
              <a:solidFill>
                <a:srgbClr val="00FF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zh-CN" altLang="en-US" smtClean="0">
                <a:solidFill>
                  <a:srgbClr val="00FF00"/>
                </a:solidFill>
              </a:rPr>
              <a:t>毕业前完成</a:t>
            </a:r>
          </a:p>
          <a:p>
            <a:pPr eaLnBrk="1" hangingPunct="1">
              <a:defRPr/>
            </a:pPr>
            <a:endParaRPr lang="en-US" altLang="zh-CN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基础医学院基础专业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医学部任选课   </a:t>
            </a:r>
            <a:r>
              <a:rPr lang="en-US" altLang="zh-CN" smtClean="0"/>
              <a:t>8</a:t>
            </a:r>
            <a:r>
              <a:rPr lang="zh-CN" altLang="en-US" smtClean="0"/>
              <a:t>学分</a:t>
            </a:r>
          </a:p>
          <a:p>
            <a:pPr lvl="1" eaLnBrk="1" hangingPunct="1">
              <a:defRPr/>
            </a:pPr>
            <a:r>
              <a:rPr lang="en-US" altLang="zh-CN" smtClean="0"/>
              <a:t>1</a:t>
            </a:r>
            <a:r>
              <a:rPr lang="zh-CN" altLang="en-US" smtClean="0"/>
              <a:t>类    </a:t>
            </a:r>
            <a:r>
              <a:rPr lang="en-US" altLang="zh-CN" smtClean="0"/>
              <a:t>&gt;4</a:t>
            </a:r>
            <a:r>
              <a:rPr lang="zh-CN" altLang="en-US" smtClean="0"/>
              <a:t>学分（三年级为主完成，选择标有</a:t>
            </a:r>
            <a:r>
              <a:rPr lang="zh-CN" altLang="en-US" smtClean="0">
                <a:latin typeface="Arial"/>
              </a:rPr>
              <a:t>“</a:t>
            </a:r>
            <a:r>
              <a:rPr lang="zh-CN" altLang="en-US" smtClean="0"/>
              <a:t>教改</a:t>
            </a:r>
            <a:r>
              <a:rPr lang="zh-CN" altLang="en-US" smtClean="0">
                <a:latin typeface="Arial"/>
              </a:rPr>
              <a:t>”</a:t>
            </a:r>
            <a:r>
              <a:rPr lang="zh-CN" altLang="en-US" smtClean="0"/>
              <a:t>字样的课程）</a:t>
            </a:r>
          </a:p>
          <a:p>
            <a:pPr lvl="1" eaLnBrk="1" hangingPunct="1">
              <a:defRPr/>
            </a:pPr>
            <a:r>
              <a:rPr lang="en-US" altLang="zh-CN" smtClean="0"/>
              <a:t>2</a:t>
            </a:r>
            <a:r>
              <a:rPr lang="zh-CN" altLang="en-US" smtClean="0"/>
              <a:t>类    </a:t>
            </a:r>
            <a:r>
              <a:rPr lang="en-US" altLang="zh-CN" smtClean="0"/>
              <a:t>&lt;4</a:t>
            </a:r>
            <a:r>
              <a:rPr lang="zh-CN" altLang="en-US" smtClean="0"/>
              <a:t>学分（二年级为主完成）</a:t>
            </a:r>
          </a:p>
          <a:p>
            <a:pPr lvl="1" eaLnBrk="1" hangingPunct="1">
              <a:defRPr/>
            </a:pPr>
            <a:r>
              <a:rPr lang="en-US" altLang="zh-CN" smtClean="0"/>
              <a:t>1</a:t>
            </a:r>
            <a:r>
              <a:rPr lang="zh-CN" altLang="en-US" smtClean="0"/>
              <a:t>类学分可转为</a:t>
            </a:r>
            <a:r>
              <a:rPr lang="en-US" altLang="zh-CN" smtClean="0"/>
              <a:t>2</a:t>
            </a:r>
            <a:r>
              <a:rPr lang="zh-CN" altLang="en-US" smtClean="0"/>
              <a:t>类，但</a:t>
            </a:r>
            <a:r>
              <a:rPr lang="en-US" altLang="zh-CN" smtClean="0"/>
              <a:t>2</a:t>
            </a:r>
            <a:r>
              <a:rPr lang="zh-CN" altLang="en-US" smtClean="0"/>
              <a:t>类学分不可转</a:t>
            </a:r>
            <a:r>
              <a:rPr lang="en-US" altLang="zh-CN" smtClean="0"/>
              <a:t>1</a:t>
            </a:r>
            <a:r>
              <a:rPr lang="zh-CN" altLang="en-US" smtClean="0"/>
              <a:t>类。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zh-CN" altLang="en-US" smtClean="0">
                <a:solidFill>
                  <a:srgbClr val="00FF00"/>
                </a:solidFill>
              </a:rPr>
              <a:t>进入二级学科前完成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zh-CN" altLang="en-US" smtClean="0"/>
              <a:t>专业选修课   计划不同</a:t>
            </a:r>
          </a:p>
          <a:p>
            <a:pPr eaLnBrk="1" hangingPunct="1">
              <a:defRPr/>
            </a:pPr>
            <a:endParaRPr lang="en-US" altLang="zh-CN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 smtClean="0"/>
              <a:t>临床</a:t>
            </a:r>
            <a:r>
              <a:rPr lang="zh-CN" altLang="en-US" dirty="0" smtClean="0"/>
              <a:t>专业</a:t>
            </a:r>
            <a:r>
              <a:rPr lang="zh-CN" altLang="en-US" sz="2800" dirty="0" smtClean="0"/>
              <a:t>（本科阶段</a:t>
            </a:r>
            <a:r>
              <a:rPr lang="zh-CN" altLang="en-US" sz="2800" dirty="0" smtClean="0"/>
              <a:t>一致）</a:t>
            </a:r>
            <a:endParaRPr lang="zh-CN" altLang="en-US" sz="28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CN" altLang="en-US" smtClean="0"/>
              <a:t>医学部任选课   </a:t>
            </a:r>
            <a:r>
              <a:rPr lang="en-US" altLang="zh-CN" smtClean="0"/>
              <a:t>8</a:t>
            </a:r>
            <a:r>
              <a:rPr lang="zh-CN" altLang="en-US" smtClean="0"/>
              <a:t>学分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mtClean="0"/>
              <a:t>1</a:t>
            </a:r>
            <a:r>
              <a:rPr lang="zh-CN" altLang="en-US" smtClean="0"/>
              <a:t>类    </a:t>
            </a:r>
            <a:r>
              <a:rPr lang="en-US" altLang="zh-CN" smtClean="0"/>
              <a:t>&gt;=4</a:t>
            </a:r>
            <a:r>
              <a:rPr lang="zh-CN" altLang="en-US" smtClean="0"/>
              <a:t>学分（三年级为主完成，选择标有</a:t>
            </a:r>
            <a:r>
              <a:rPr lang="zh-CN" altLang="en-US" smtClean="0">
                <a:latin typeface="Arial"/>
              </a:rPr>
              <a:t>“</a:t>
            </a:r>
            <a:r>
              <a:rPr lang="zh-CN" altLang="en-US" smtClean="0"/>
              <a:t>教改</a:t>
            </a:r>
            <a:r>
              <a:rPr lang="zh-CN" altLang="en-US" smtClean="0">
                <a:latin typeface="Arial"/>
              </a:rPr>
              <a:t>”</a:t>
            </a:r>
            <a:r>
              <a:rPr lang="zh-CN" altLang="en-US" smtClean="0"/>
              <a:t>字样的课程）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mtClean="0"/>
              <a:t>2</a:t>
            </a:r>
            <a:r>
              <a:rPr lang="zh-CN" altLang="en-US" smtClean="0"/>
              <a:t>类    没有要求 （依据兴趣自愿选择，二年级为主）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mtClean="0"/>
              <a:t>1</a:t>
            </a:r>
            <a:r>
              <a:rPr lang="zh-CN" altLang="en-US" smtClean="0"/>
              <a:t>类学分可转为</a:t>
            </a:r>
            <a:r>
              <a:rPr lang="en-US" altLang="zh-CN" smtClean="0"/>
              <a:t>2</a:t>
            </a:r>
            <a:r>
              <a:rPr lang="zh-CN" altLang="en-US" smtClean="0"/>
              <a:t>类，但</a:t>
            </a:r>
            <a:r>
              <a:rPr lang="en-US" altLang="zh-CN" smtClean="0"/>
              <a:t>2</a:t>
            </a:r>
            <a:r>
              <a:rPr lang="zh-CN" altLang="en-US" smtClean="0"/>
              <a:t>类学分不可转</a:t>
            </a:r>
            <a:r>
              <a:rPr lang="en-US" altLang="zh-CN" smtClean="0"/>
              <a:t>1</a:t>
            </a:r>
            <a:r>
              <a:rPr lang="zh-CN" altLang="en-US" smtClean="0"/>
              <a:t>类。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CN" altLang="en-US" smtClean="0">
                <a:solidFill>
                  <a:srgbClr val="00FF00"/>
                </a:solidFill>
              </a:rPr>
              <a:t>大四前完成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zh-CN" altLang="en-US" smtClean="0">
              <a:solidFill>
                <a:srgbClr val="00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mtClean="0"/>
              <a:t>专业选修课   </a:t>
            </a:r>
            <a:r>
              <a:rPr lang="en-US" altLang="zh-CN" smtClean="0"/>
              <a:t>29</a:t>
            </a:r>
            <a:r>
              <a:rPr lang="zh-CN" altLang="en-US" smtClean="0"/>
              <a:t>学分 </a:t>
            </a:r>
            <a:r>
              <a:rPr lang="zh-CN" altLang="en-US" smtClean="0">
                <a:solidFill>
                  <a:srgbClr val="00FF00"/>
                </a:solidFill>
              </a:rPr>
              <a:t>四下至毕业前完成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CN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 smtClean="0"/>
              <a:t>口腔</a:t>
            </a:r>
            <a:r>
              <a:rPr lang="zh-CN" altLang="en-US" dirty="0" smtClean="0"/>
              <a:t>专业</a:t>
            </a:r>
            <a:r>
              <a:rPr lang="zh-CN" altLang="en-US" sz="2800" dirty="0" smtClean="0"/>
              <a:t>（本科阶段一致）</a:t>
            </a:r>
            <a:endParaRPr lang="zh-CN" altLang="en-US" sz="28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mtClean="0"/>
              <a:t>医学部任选课   </a:t>
            </a:r>
            <a:r>
              <a:rPr lang="en-US" altLang="zh-CN" smtClean="0"/>
              <a:t>6</a:t>
            </a:r>
            <a:r>
              <a:rPr lang="zh-CN" altLang="en-US" smtClean="0"/>
              <a:t>学分</a:t>
            </a:r>
          </a:p>
          <a:p>
            <a:pPr lvl="1" eaLnBrk="1" hangingPunct="1">
              <a:defRPr/>
            </a:pPr>
            <a:r>
              <a:rPr lang="en-US" altLang="zh-CN" smtClean="0"/>
              <a:t>1</a:t>
            </a:r>
            <a:r>
              <a:rPr lang="zh-CN" altLang="en-US" smtClean="0"/>
              <a:t>类选修课    </a:t>
            </a:r>
            <a:r>
              <a:rPr lang="en-US" altLang="zh-CN" smtClean="0"/>
              <a:t>3</a:t>
            </a:r>
            <a:r>
              <a:rPr lang="zh-CN" altLang="en-US" smtClean="0"/>
              <a:t>学分</a:t>
            </a:r>
          </a:p>
          <a:p>
            <a:pPr lvl="1" eaLnBrk="1" hangingPunct="1">
              <a:defRPr/>
            </a:pPr>
            <a:r>
              <a:rPr lang="en-US" altLang="zh-CN" smtClean="0"/>
              <a:t>2</a:t>
            </a:r>
            <a:r>
              <a:rPr lang="zh-CN" altLang="en-US" smtClean="0"/>
              <a:t>类选修课    </a:t>
            </a:r>
            <a:r>
              <a:rPr lang="en-US" altLang="zh-CN" smtClean="0"/>
              <a:t>3</a:t>
            </a:r>
            <a:r>
              <a:rPr lang="zh-CN" altLang="en-US" smtClean="0"/>
              <a:t>学分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zh-CN" smtClean="0">
                <a:solidFill>
                  <a:srgbClr val="00FF00"/>
                </a:solidFill>
              </a:rPr>
              <a:t>3-5</a:t>
            </a:r>
            <a:r>
              <a:rPr lang="zh-CN" altLang="en-US" smtClean="0">
                <a:solidFill>
                  <a:srgbClr val="00FF00"/>
                </a:solidFill>
              </a:rPr>
              <a:t>学期完成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zh-CN" altLang="en-US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zh-CN" altLang="en-US" smtClean="0"/>
              <a:t>专业选修课   二级学科</a:t>
            </a:r>
          </a:p>
          <a:p>
            <a:pPr eaLnBrk="1" hangingPunct="1">
              <a:defRPr/>
            </a:pPr>
            <a:endParaRPr lang="en-US" altLang="zh-CN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286</TotalTime>
  <Words>592</Words>
  <Application>Microsoft Office PowerPoint</Application>
  <PresentationFormat>全屏显示(4:3)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Curtain Call</vt:lpstr>
      <vt:lpstr>返回医学部后的选修课</vt:lpstr>
      <vt:lpstr>医学部选修课注意事项</vt:lpstr>
      <vt:lpstr>公共外语课选修管理办法</vt:lpstr>
      <vt:lpstr>公教部医英专业</vt:lpstr>
      <vt:lpstr>药学院药学专业</vt:lpstr>
      <vt:lpstr>公卫学院预防专业</vt:lpstr>
      <vt:lpstr>基础医学院基础专业</vt:lpstr>
      <vt:lpstr>临床专业（本科阶段一致）</vt:lpstr>
      <vt:lpstr>口腔专业（本科阶段一致）</vt:lpstr>
      <vt:lpstr>关于选课与上课时间的一般安排</vt:lpstr>
      <vt:lpstr>其他说明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返回医学部后关于选修课的学分要求</dc:title>
  <dc:creator>dell</dc:creator>
  <cp:lastModifiedBy>dell</cp:lastModifiedBy>
  <cp:revision>17</cp:revision>
  <dcterms:created xsi:type="dcterms:W3CDTF">2012-05-22T05:37:20Z</dcterms:created>
  <dcterms:modified xsi:type="dcterms:W3CDTF">2015-06-09T02:29:35Z</dcterms:modified>
</cp:coreProperties>
</file>