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80" r:id="rId3"/>
    <p:sldId id="257" r:id="rId4"/>
    <p:sldId id="258" r:id="rId5"/>
    <p:sldId id="276" r:id="rId6"/>
    <p:sldId id="278" r:id="rId7"/>
    <p:sldId id="259" r:id="rId8"/>
    <p:sldId id="260" r:id="rId9"/>
    <p:sldId id="279" r:id="rId10"/>
    <p:sldId id="274" r:id="rId11"/>
    <p:sldId id="261" r:id="rId12"/>
    <p:sldId id="262" r:id="rId13"/>
    <p:sldId id="263" r:id="rId14"/>
    <p:sldId id="264" r:id="rId15"/>
    <p:sldId id="266" r:id="rId16"/>
    <p:sldId id="277" r:id="rId17"/>
    <p:sldId id="267" r:id="rId18"/>
    <p:sldId id="269" r:id="rId19"/>
    <p:sldId id="270" r:id="rId20"/>
    <p:sldId id="275" r:id="rId21"/>
    <p:sldId id="271" r:id="rId22"/>
    <p:sldId id="272" r:id="rId23"/>
    <p:sldId id="281" r:id="rId24"/>
    <p:sldId id="273"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6600CC"/>
    <a:srgbClr val="00FF00"/>
    <a:srgbClr val="66FF33"/>
    <a:srgbClr val="FFFF00"/>
    <a:srgbClr val="FF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a:t>单击此处编辑母版标题样式</a:t>
            </a:r>
          </a:p>
        </p:txBody>
      </p:sp>
      <p:sp>
        <p:nvSpPr>
          <p:cNvPr id="5529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55300" name="Rectangle 4"/>
          <p:cNvSpPr>
            <a:spLocks noGrp="1" noChangeArrowheads="1"/>
          </p:cNvSpPr>
          <p:nvPr>
            <p:ph type="dt" sz="half" idx="2"/>
          </p:nvPr>
        </p:nvSpPr>
        <p:spPr/>
        <p:txBody>
          <a:bodyPr/>
          <a:lstStyle>
            <a:lvl1pPr>
              <a:defRPr/>
            </a:lvl1pPr>
          </a:lstStyle>
          <a:p>
            <a:endParaRPr lang="en-US" altLang="zh-CN"/>
          </a:p>
        </p:txBody>
      </p:sp>
      <p:sp>
        <p:nvSpPr>
          <p:cNvPr id="55301" name="Rectangle 5"/>
          <p:cNvSpPr>
            <a:spLocks noGrp="1" noChangeArrowheads="1"/>
          </p:cNvSpPr>
          <p:nvPr>
            <p:ph type="ftr" sz="quarter" idx="3"/>
          </p:nvPr>
        </p:nvSpPr>
        <p:spPr/>
        <p:txBody>
          <a:bodyPr/>
          <a:lstStyle>
            <a:lvl1pPr>
              <a:defRPr/>
            </a:lvl1pPr>
          </a:lstStyle>
          <a:p>
            <a:endParaRPr lang="en-US" altLang="zh-CN"/>
          </a:p>
        </p:txBody>
      </p:sp>
      <p:sp>
        <p:nvSpPr>
          <p:cNvPr id="55302" name="Rectangle 6"/>
          <p:cNvSpPr>
            <a:spLocks noGrp="1" noChangeArrowheads="1"/>
          </p:cNvSpPr>
          <p:nvPr>
            <p:ph type="sldNum" sz="quarter" idx="4"/>
          </p:nvPr>
        </p:nvSpPr>
        <p:spPr/>
        <p:txBody>
          <a:bodyPr/>
          <a:lstStyle>
            <a:lvl1pPr>
              <a:defRPr/>
            </a:lvl1pPr>
          </a:lstStyle>
          <a:p>
            <a:fld id="{715FF715-BE03-407F-939F-18B08A99C88A}"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081BDC4-10B1-4453-85DD-158BED373AC1}"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7" cy="5870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228600"/>
            <a:ext cx="6253163" cy="58705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8F7302B-5490-42E9-8F19-C3E3D9606498}"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57E0983-1C8A-4A71-BC4E-D8570F857B88}"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6D079C5-A333-4FE8-91A6-F00F367D0DE2}"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5BC9CDF-A88E-4C23-B963-126AD5470BB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ED008DD-25D8-4D71-AD5C-166DD3F3BA91}"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DC04F65C-5C5F-4BBC-9D2B-DEAA10E54658}"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CCB20486-BE58-4145-B9B0-C47A9F42DC2C}"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0B4F424-7DE5-4C0F-90ED-FB798FBCEB0E}"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3748B02-FD84-4AFC-AEBF-55B142B1AD7C}"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54275" name="Rectangle 3"/>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4276" name="Rectangle 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542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54278" name="Rectangle 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A3E11C6-C79F-4D80-89A1-18908D9AB752}" type="slidenum">
              <a:rPr lang="en-US" altLang="zh-CN"/>
              <a:pPr/>
              <a:t>‹#›</a:t>
            </a:fld>
            <a:endParaRPr lang="en-US" altLang="zh-CN"/>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宋体" pitchFamily="2" charset="-122"/>
        </a:defRPr>
      </a:lvl2pPr>
      <a:lvl3pPr algn="ctr" rtl="0" fontAlgn="base">
        <a:spcBef>
          <a:spcPct val="0"/>
        </a:spcBef>
        <a:spcAft>
          <a:spcPct val="0"/>
        </a:spcAft>
        <a:defRPr sz="4400">
          <a:solidFill>
            <a:schemeClr val="tx2"/>
          </a:solidFill>
          <a:latin typeface="Arial" charset="0"/>
          <a:ea typeface="宋体" pitchFamily="2" charset="-122"/>
        </a:defRPr>
      </a:lvl3pPr>
      <a:lvl4pPr algn="ctr" rtl="0" fontAlgn="base">
        <a:spcBef>
          <a:spcPct val="0"/>
        </a:spcBef>
        <a:spcAft>
          <a:spcPct val="0"/>
        </a:spcAft>
        <a:defRPr sz="4400">
          <a:solidFill>
            <a:schemeClr val="tx2"/>
          </a:solidFill>
          <a:latin typeface="Arial" charset="0"/>
          <a:ea typeface="宋体" pitchFamily="2" charset="-122"/>
        </a:defRPr>
      </a:lvl4pPr>
      <a:lvl5pPr algn="ctr" rtl="0" fontAlgn="base">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fontAlgn="base">
        <a:spcBef>
          <a:spcPct val="20000"/>
        </a:spcBef>
        <a:spcAft>
          <a:spcPct val="0"/>
        </a:spcAft>
        <a:buClr>
          <a:schemeClr val="hlink"/>
        </a:buClr>
        <a:buSzPct val="95000"/>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90000"/>
        <a:buFont typeface="Wingdings" pitchFamily="2" charset="2"/>
        <a:buChar char="ª"/>
        <a:defRPr sz="2800">
          <a:solidFill>
            <a:schemeClr val="tx1"/>
          </a:solidFill>
          <a:latin typeface="+mn-lt"/>
          <a:ea typeface="+mn-ea"/>
        </a:defRPr>
      </a:lvl2pPr>
      <a:lvl3pPr marL="1143000" indent="-228600" algn="l" rtl="0" fontAlgn="base">
        <a:spcBef>
          <a:spcPct val="20000"/>
        </a:spcBef>
        <a:spcAft>
          <a:spcPct val="0"/>
        </a:spcAft>
        <a:buClr>
          <a:schemeClr val="hlink"/>
        </a:buClr>
        <a:buFont typeface="Wingdings" pitchFamily="2" charset="2"/>
        <a:buChar char="w"/>
        <a:defRPr sz="2400">
          <a:solidFill>
            <a:schemeClr val="tx1"/>
          </a:solidFill>
          <a:latin typeface="+mn-lt"/>
          <a:ea typeface="+mn-ea"/>
        </a:defRPr>
      </a:lvl3pPr>
      <a:lvl4pPr marL="1600200" indent="-228600" algn="l" rtl="0" fontAlgn="base">
        <a:spcBef>
          <a:spcPct val="20000"/>
        </a:spcBef>
        <a:spcAft>
          <a:spcPct val="0"/>
        </a:spcAft>
        <a:buClr>
          <a:schemeClr val="folHlink"/>
        </a:buClr>
        <a:buSzPct val="90000"/>
        <a:buFont typeface="Wingdings" pitchFamily="2" charset="2"/>
        <a:buChar char="ª"/>
        <a:defRPr sz="2000">
          <a:solidFill>
            <a:schemeClr val="tx1"/>
          </a:solidFill>
          <a:latin typeface="+mn-lt"/>
          <a:ea typeface="+mn-ea"/>
        </a:defRPr>
      </a:lvl4pPr>
      <a:lvl5pPr marL="20574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5pPr>
      <a:lvl6pPr marL="25146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6pPr>
      <a:lvl7pPr marL="29718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7pPr>
      <a:lvl8pPr marL="34290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8pPr>
      <a:lvl9pPr marL="38862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ts.pku.edu.cn/index.htm" TargetMode="External"/><Relationship Id="rId2" Type="http://schemas.openxmlformats.org/officeDocument/2006/relationships/hyperlink" Target="http://dean.pku.edu.c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1116013" y="1844675"/>
            <a:ext cx="7772400" cy="1627188"/>
          </a:xfrm>
        </p:spPr>
        <p:txBody>
          <a:bodyPr/>
          <a:lstStyle/>
          <a:p>
            <a:r>
              <a:rPr lang="zh-CN" altLang="en-US" sz="5400" b="1"/>
              <a:t>寒假前医预</a:t>
            </a:r>
            <a:br>
              <a:rPr lang="zh-CN" altLang="en-US" sz="5400" b="1"/>
            </a:br>
            <a:r>
              <a:rPr lang="zh-CN" altLang="en-US" sz="5400" b="1"/>
              <a:t>教学相关注意事项</a:t>
            </a:r>
          </a:p>
        </p:txBody>
      </p:sp>
      <p:sp>
        <p:nvSpPr>
          <p:cNvPr id="2051" name="Rectangle 3"/>
          <p:cNvSpPr>
            <a:spLocks noGrp="1" noRot="1" noChangeArrowheads="1"/>
          </p:cNvSpPr>
          <p:nvPr>
            <p:ph type="subTitle" idx="1"/>
          </p:nvPr>
        </p:nvSpPr>
        <p:spPr>
          <a:xfrm>
            <a:off x="1835150" y="5445125"/>
            <a:ext cx="6400800" cy="769938"/>
          </a:xfrm>
        </p:spPr>
        <p:txBody>
          <a:bodyPr/>
          <a:lstStyle/>
          <a:p>
            <a:r>
              <a:rPr lang="zh-CN" altLang="en-US" dirty="0">
                <a:solidFill>
                  <a:srgbClr val="000000"/>
                </a:solidFill>
              </a:rPr>
              <a:t>医预办公室</a:t>
            </a:r>
            <a:r>
              <a:rPr lang="en-US" altLang="zh-CN" dirty="0" smtClean="0">
                <a:solidFill>
                  <a:srgbClr val="000000"/>
                </a:solidFill>
              </a:rPr>
              <a:t>2016.1.15</a:t>
            </a:r>
            <a:endParaRPr lang="en-US" altLang="zh-CN" dirty="0">
              <a:solidFill>
                <a:srgbClr val="000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r>
              <a:rPr lang="zh-CN" altLang="en-US"/>
              <a:t>关于纸版课表的解读</a:t>
            </a:r>
          </a:p>
        </p:txBody>
      </p:sp>
      <p:sp>
        <p:nvSpPr>
          <p:cNvPr id="71683" name="Rectangle 3"/>
          <p:cNvSpPr>
            <a:spLocks noGrp="1" noRot="1" noChangeArrowheads="1"/>
          </p:cNvSpPr>
          <p:nvPr>
            <p:ph type="body" idx="1"/>
          </p:nvPr>
        </p:nvSpPr>
        <p:spPr>
          <a:xfrm>
            <a:off x="357158" y="1214422"/>
            <a:ext cx="8485217" cy="5429264"/>
          </a:xfrm>
        </p:spPr>
        <p:txBody>
          <a:bodyPr/>
          <a:lstStyle/>
          <a:p>
            <a:pPr>
              <a:lnSpc>
                <a:spcPct val="130000"/>
              </a:lnSpc>
            </a:pPr>
            <a:r>
              <a:rPr lang="en-US" altLang="zh-CN" sz="2800" b="1" dirty="0" smtClean="0">
                <a:solidFill>
                  <a:srgbClr val="0000FF"/>
                </a:solidFill>
              </a:rPr>
              <a:t>4.</a:t>
            </a:r>
            <a:r>
              <a:rPr lang="en-US" altLang="zh-CN" sz="2800" b="1" dirty="0" smtClean="0">
                <a:solidFill>
                  <a:srgbClr val="66FF33"/>
                </a:solidFill>
              </a:rPr>
              <a:t> </a:t>
            </a:r>
            <a:r>
              <a:rPr lang="zh-CN" altLang="en-US" sz="2800" b="1" dirty="0" smtClean="0">
                <a:solidFill>
                  <a:srgbClr val="66FF33"/>
                </a:solidFill>
              </a:rPr>
              <a:t>有机化学实验</a:t>
            </a:r>
            <a:r>
              <a:rPr lang="zh-CN" altLang="en-US" sz="2800" dirty="0" smtClean="0">
                <a:solidFill>
                  <a:srgbClr val="0000FF"/>
                </a:solidFill>
              </a:rPr>
              <a:t>：</a:t>
            </a:r>
          </a:p>
          <a:p>
            <a:pPr>
              <a:lnSpc>
                <a:spcPct val="130000"/>
              </a:lnSpc>
            </a:pPr>
            <a:r>
              <a:rPr lang="zh-CN" altLang="en-US" sz="2400" dirty="0" smtClean="0">
                <a:solidFill>
                  <a:srgbClr val="0000FF"/>
                </a:solidFill>
              </a:rPr>
              <a:t>请根据自己的纸版课表选择实验班级，因为不能退，所以千万不能选错！</a:t>
            </a:r>
          </a:p>
          <a:p>
            <a:pPr>
              <a:lnSpc>
                <a:spcPct val="130000"/>
              </a:lnSpc>
            </a:pPr>
            <a:r>
              <a:rPr lang="zh-CN" altLang="en-US" sz="2400" dirty="0" smtClean="0">
                <a:solidFill>
                  <a:srgbClr val="0000FF"/>
                </a:solidFill>
              </a:rPr>
              <a:t>      另外因为涉及清明节、劳动节、端午节还有北大校庆等节假日，前后</a:t>
            </a:r>
            <a:r>
              <a:rPr lang="en-US" altLang="zh-CN" sz="2400" dirty="0" smtClean="0">
                <a:solidFill>
                  <a:srgbClr val="0000FF"/>
                </a:solidFill>
              </a:rPr>
              <a:t>8</a:t>
            </a:r>
            <a:r>
              <a:rPr lang="zh-CN" altLang="en-US" sz="2400" dirty="0" smtClean="0">
                <a:solidFill>
                  <a:srgbClr val="0000FF"/>
                </a:solidFill>
              </a:rPr>
              <a:t>周的上课时间等具体教学安排，在开学第一周有机化学绪论课上，刘老师会通知大家。所以第一周的绪论课非常重要！</a:t>
            </a:r>
          </a:p>
          <a:p>
            <a:pPr>
              <a:lnSpc>
                <a:spcPct val="130000"/>
              </a:lnSpc>
            </a:pPr>
            <a:r>
              <a:rPr lang="zh-CN" altLang="en-US" sz="2800" b="1" dirty="0" smtClean="0">
                <a:solidFill>
                  <a:srgbClr val="00FF00"/>
                </a:solidFill>
                <a:latin typeface="华文行楷" pitchFamily="2" charset="-122"/>
                <a:ea typeface="华文行楷" pitchFamily="2" charset="-122"/>
              </a:rPr>
              <a:t>实验绪论 </a:t>
            </a:r>
            <a:r>
              <a:rPr lang="en-US" altLang="zh-CN" sz="3200" b="1" dirty="0" smtClean="0">
                <a:latin typeface="华文行楷" pitchFamily="2" charset="-122"/>
                <a:ea typeface="华文行楷" pitchFamily="2" charset="-122"/>
              </a:rPr>
              <a:t>2</a:t>
            </a:r>
            <a:r>
              <a:rPr lang="zh-CN" altLang="en-US" sz="3200" b="1" dirty="0" smtClean="0">
                <a:latin typeface="华文行楷" pitchFamily="2" charset="-122"/>
                <a:ea typeface="华文行楷" pitchFamily="2" charset="-122"/>
              </a:rPr>
              <a:t>月</a:t>
            </a:r>
            <a:r>
              <a:rPr lang="en-US" altLang="zh-CN" sz="3200" b="1" dirty="0" smtClean="0">
                <a:latin typeface="华文行楷" pitchFamily="2" charset="-122"/>
                <a:ea typeface="华文行楷" pitchFamily="2" charset="-122"/>
              </a:rPr>
              <a:t>26</a:t>
            </a:r>
            <a:r>
              <a:rPr lang="zh-CN" altLang="en-US" sz="3200" b="1" dirty="0" smtClean="0">
                <a:latin typeface="华文行楷" pitchFamily="2" charset="-122"/>
                <a:ea typeface="华文行楷" pitchFamily="2" charset="-122"/>
              </a:rPr>
              <a:t>日（周五）下午</a:t>
            </a:r>
            <a:r>
              <a:rPr lang="en-US" altLang="zh-CN" sz="3200" b="1" dirty="0" smtClean="0">
                <a:latin typeface="华文行楷" pitchFamily="2" charset="-122"/>
                <a:ea typeface="华文行楷" pitchFamily="2" charset="-122"/>
              </a:rPr>
              <a:t>5-6</a:t>
            </a:r>
            <a:r>
              <a:rPr lang="zh-CN" altLang="en-US" sz="3200" b="1" dirty="0" smtClean="0">
                <a:latin typeface="华文行楷" pitchFamily="2" charset="-122"/>
                <a:ea typeface="华文行楷" pitchFamily="2" charset="-122"/>
              </a:rPr>
              <a:t>节</a:t>
            </a:r>
            <a:r>
              <a:rPr lang="zh-CN" altLang="en-US" sz="3200" b="1" dirty="0" smtClean="0">
                <a:solidFill>
                  <a:srgbClr val="FF0066"/>
                </a:solidFill>
                <a:latin typeface="华文行楷" pitchFamily="2" charset="-122"/>
                <a:ea typeface="华文行楷" pitchFamily="2" charset="-122"/>
              </a:rPr>
              <a:t>理教</a:t>
            </a:r>
            <a:r>
              <a:rPr lang="en-US" altLang="zh-CN" sz="3200" b="1" dirty="0" smtClean="0">
                <a:solidFill>
                  <a:srgbClr val="FF0066"/>
                </a:solidFill>
                <a:latin typeface="华文行楷" pitchFamily="2" charset="-122"/>
                <a:ea typeface="华文行楷" pitchFamily="2" charset="-122"/>
              </a:rPr>
              <a:t>108</a:t>
            </a:r>
            <a:r>
              <a:rPr lang="zh-CN" altLang="en-US" sz="3200" b="1" dirty="0" smtClean="0">
                <a:latin typeface="华文行楷" pitchFamily="2" charset="-122"/>
                <a:ea typeface="华文行楷" pitchFamily="2" charset="-122"/>
              </a:rPr>
              <a:t>。</a:t>
            </a:r>
            <a:endParaRPr lang="zh-CN" altLang="en-US" sz="3200" b="1" dirty="0">
              <a:latin typeface="华文行楷" pitchFamily="2" charset="-122"/>
              <a:ea typeface="华文行楷"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a:xfrm>
            <a:off x="323850" y="620713"/>
            <a:ext cx="8540750" cy="1143000"/>
          </a:xfrm>
        </p:spPr>
        <p:txBody>
          <a:bodyPr/>
          <a:lstStyle/>
          <a:p>
            <a:r>
              <a:rPr lang="zh-CN" altLang="en-US" dirty="0"/>
              <a:t>关于纸版课表的解读 </a:t>
            </a:r>
          </a:p>
        </p:txBody>
      </p:sp>
      <p:sp>
        <p:nvSpPr>
          <p:cNvPr id="58371" name="Rectangle 3"/>
          <p:cNvSpPr>
            <a:spLocks noGrp="1" noRot="1" noChangeArrowheads="1"/>
          </p:cNvSpPr>
          <p:nvPr>
            <p:ph type="body" idx="1"/>
          </p:nvPr>
        </p:nvSpPr>
        <p:spPr>
          <a:xfrm>
            <a:off x="395288" y="1989138"/>
            <a:ext cx="8424862" cy="4176712"/>
          </a:xfrm>
        </p:spPr>
        <p:txBody>
          <a:bodyPr/>
          <a:lstStyle/>
          <a:p>
            <a:pPr marL="609600" indent="-609600">
              <a:lnSpc>
                <a:spcPct val="90000"/>
              </a:lnSpc>
              <a:buNone/>
            </a:pPr>
            <a:r>
              <a:rPr lang="en-US" altLang="zh-CN" sz="2800" b="1" dirty="0" smtClean="0">
                <a:solidFill>
                  <a:srgbClr val="0000FF"/>
                </a:solidFill>
              </a:rPr>
              <a:t>5. </a:t>
            </a:r>
            <a:r>
              <a:rPr lang="zh-CN" altLang="en-US" sz="2800" b="1" dirty="0" smtClean="0">
                <a:solidFill>
                  <a:srgbClr val="00FF00"/>
                </a:solidFill>
              </a:rPr>
              <a:t>分析化学实验：药学专业</a:t>
            </a:r>
          </a:p>
          <a:p>
            <a:pPr marL="1371600" lvl="2" indent="-457200">
              <a:lnSpc>
                <a:spcPct val="90000"/>
              </a:lnSpc>
              <a:buNone/>
            </a:pPr>
            <a:endParaRPr lang="en-US" altLang="zh-CN" dirty="0" smtClean="0">
              <a:solidFill>
                <a:srgbClr val="0000FF"/>
              </a:solidFill>
            </a:endParaRPr>
          </a:p>
          <a:p>
            <a:pPr marL="990600" lvl="1" indent="-533400">
              <a:lnSpc>
                <a:spcPct val="90000"/>
              </a:lnSpc>
              <a:buFont typeface="Wingdings" pitchFamily="2" charset="2"/>
              <a:buChar char="w"/>
            </a:pPr>
            <a:r>
              <a:rPr lang="zh-CN" altLang="en-US" dirty="0" smtClean="0">
                <a:solidFill>
                  <a:srgbClr val="0000FF"/>
                </a:solidFill>
              </a:rPr>
              <a:t>分析化学实验绪论课</a:t>
            </a:r>
            <a:endParaRPr lang="en-US" altLang="zh-CN" dirty="0" smtClean="0">
              <a:solidFill>
                <a:srgbClr val="0000FF"/>
              </a:solidFill>
            </a:endParaRPr>
          </a:p>
          <a:p>
            <a:pPr marL="990600" lvl="1" indent="-533400">
              <a:lnSpc>
                <a:spcPct val="90000"/>
              </a:lnSpc>
              <a:buFont typeface="Wingdings" pitchFamily="2" charset="2"/>
              <a:buChar char="w"/>
            </a:pPr>
            <a:endParaRPr lang="zh-CN" altLang="en-US" dirty="0" smtClean="0">
              <a:solidFill>
                <a:srgbClr val="0000FF"/>
              </a:solidFill>
            </a:endParaRPr>
          </a:p>
          <a:p>
            <a:pPr marL="1371600" lvl="2" indent="-457200">
              <a:lnSpc>
                <a:spcPct val="90000"/>
              </a:lnSpc>
            </a:pPr>
            <a:r>
              <a:rPr lang="zh-CN" altLang="en-US" sz="2800" dirty="0" smtClean="0">
                <a:solidFill>
                  <a:srgbClr val="0000FF"/>
                </a:solidFill>
              </a:rPr>
              <a:t>第二周</a:t>
            </a:r>
            <a:r>
              <a:rPr lang="en-US" altLang="zh-CN" sz="2800" dirty="0" smtClean="0">
                <a:solidFill>
                  <a:srgbClr val="0000FF"/>
                </a:solidFill>
              </a:rPr>
              <a:t>3</a:t>
            </a:r>
            <a:r>
              <a:rPr lang="zh-CN" altLang="en-US" sz="2800" dirty="0" smtClean="0">
                <a:solidFill>
                  <a:srgbClr val="0000FF"/>
                </a:solidFill>
              </a:rPr>
              <a:t>月</a:t>
            </a:r>
            <a:r>
              <a:rPr lang="en-US" altLang="zh-CN" sz="2800" dirty="0" smtClean="0">
                <a:solidFill>
                  <a:srgbClr val="0000FF"/>
                </a:solidFill>
              </a:rPr>
              <a:t>2</a:t>
            </a:r>
            <a:r>
              <a:rPr lang="zh-CN" altLang="en-US" sz="2800" dirty="0" smtClean="0">
                <a:solidFill>
                  <a:srgbClr val="0000FF"/>
                </a:solidFill>
              </a:rPr>
              <a:t>日</a:t>
            </a:r>
            <a:r>
              <a:rPr lang="en-US" altLang="zh-CN" sz="2800" dirty="0" smtClean="0">
                <a:solidFill>
                  <a:srgbClr val="0000FF"/>
                </a:solidFill>
              </a:rPr>
              <a:t>13:00-15:00</a:t>
            </a:r>
            <a:r>
              <a:rPr lang="zh-CN" altLang="en-US" sz="2800" dirty="0" smtClean="0">
                <a:solidFill>
                  <a:srgbClr val="0000FF"/>
                </a:solidFill>
              </a:rPr>
              <a:t>，</a:t>
            </a:r>
          </a:p>
          <a:p>
            <a:pPr marL="1371600" lvl="2" indent="-457200">
              <a:lnSpc>
                <a:spcPct val="90000"/>
              </a:lnSpc>
              <a:buNone/>
            </a:pPr>
            <a:r>
              <a:rPr lang="zh-CN" altLang="en-US" sz="2800" dirty="0" smtClean="0">
                <a:solidFill>
                  <a:srgbClr val="0000FF"/>
                </a:solidFill>
              </a:rPr>
              <a:t>     地点：</a:t>
            </a:r>
            <a:r>
              <a:rPr lang="zh-CN" altLang="en-US" sz="2800" b="1" dirty="0" smtClean="0">
                <a:solidFill>
                  <a:srgbClr val="FF0000"/>
                </a:solidFill>
              </a:rPr>
              <a:t>化学院</a:t>
            </a:r>
            <a:r>
              <a:rPr lang="en-US" altLang="zh-CN" sz="2800" b="1" dirty="0" smtClean="0">
                <a:solidFill>
                  <a:srgbClr val="FF0000"/>
                </a:solidFill>
              </a:rPr>
              <a:t>101</a:t>
            </a:r>
            <a:r>
              <a:rPr lang="zh-CN" altLang="en-US" sz="2800" b="1" dirty="0" smtClean="0">
                <a:solidFill>
                  <a:srgbClr val="FF0000"/>
                </a:solidFill>
              </a:rPr>
              <a:t>大教室</a:t>
            </a:r>
            <a:r>
              <a:rPr lang="zh-CN" altLang="en-US" sz="2800" dirty="0" smtClean="0">
                <a:solidFill>
                  <a:srgbClr val="0000FF"/>
                </a:solidFill>
              </a:rPr>
              <a:t>。</a:t>
            </a:r>
          </a:p>
          <a:p>
            <a:pPr marL="1371600" lvl="2" indent="-457200">
              <a:lnSpc>
                <a:spcPct val="90000"/>
              </a:lnSpc>
            </a:pPr>
            <a:r>
              <a:rPr lang="zh-CN" altLang="en-US" sz="2800" dirty="0" smtClean="0">
                <a:solidFill>
                  <a:srgbClr val="0000FF"/>
                </a:solidFill>
              </a:rPr>
              <a:t>从第三周开始进入实验室</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323850" y="836613"/>
            <a:ext cx="8540750" cy="822325"/>
          </a:xfrm>
        </p:spPr>
        <p:txBody>
          <a:bodyPr/>
          <a:lstStyle/>
          <a:p>
            <a:r>
              <a:rPr lang="zh-CN" altLang="en-US"/>
              <a:t>关于纸版课表的解读 </a:t>
            </a:r>
          </a:p>
        </p:txBody>
      </p:sp>
      <p:sp>
        <p:nvSpPr>
          <p:cNvPr id="59395" name="Rectangle 3"/>
          <p:cNvSpPr>
            <a:spLocks noGrp="1" noRot="1" noChangeArrowheads="1"/>
          </p:cNvSpPr>
          <p:nvPr>
            <p:ph type="body" idx="1"/>
          </p:nvPr>
        </p:nvSpPr>
        <p:spPr>
          <a:xfrm>
            <a:off x="357158" y="2000240"/>
            <a:ext cx="8540750" cy="4254500"/>
          </a:xfrm>
        </p:spPr>
        <p:txBody>
          <a:bodyPr/>
          <a:lstStyle/>
          <a:p>
            <a:pPr>
              <a:lnSpc>
                <a:spcPct val="130000"/>
              </a:lnSpc>
            </a:pPr>
            <a:r>
              <a:rPr lang="en-US" altLang="zh-CN" dirty="0" smtClean="0">
                <a:solidFill>
                  <a:srgbClr val="0000FF"/>
                </a:solidFill>
              </a:rPr>
              <a:t>6.</a:t>
            </a:r>
            <a:r>
              <a:rPr lang="zh-CN" altLang="en-US" b="1" dirty="0" smtClean="0">
                <a:solidFill>
                  <a:srgbClr val="66FF33"/>
                </a:solidFill>
              </a:rPr>
              <a:t>军理课</a:t>
            </a:r>
            <a:r>
              <a:rPr lang="zh-CN" altLang="en-US" dirty="0" smtClean="0">
                <a:solidFill>
                  <a:srgbClr val="0000FF"/>
                </a:solidFill>
              </a:rPr>
              <a:t>在北大上，地点都在</a:t>
            </a:r>
            <a:r>
              <a:rPr lang="zh-CN" altLang="en-US" b="1" dirty="0" smtClean="0">
                <a:solidFill>
                  <a:srgbClr val="66FF33"/>
                </a:solidFill>
              </a:rPr>
              <a:t>理教</a:t>
            </a:r>
            <a:r>
              <a:rPr lang="en-US" altLang="zh-CN" b="1" dirty="0" smtClean="0">
                <a:solidFill>
                  <a:srgbClr val="66FF33"/>
                </a:solidFill>
              </a:rPr>
              <a:t>207</a:t>
            </a:r>
            <a:r>
              <a:rPr lang="zh-CN" altLang="en-US" dirty="0" smtClean="0">
                <a:solidFill>
                  <a:srgbClr val="0000FF"/>
                </a:solidFill>
              </a:rPr>
              <a:t>，为了避免选错班，请注意医学部军理课班号：</a:t>
            </a:r>
          </a:p>
          <a:p>
            <a:pPr lvl="1"/>
            <a:r>
              <a:rPr lang="en-US" altLang="zh-CN" sz="3200" dirty="0" smtClean="0">
                <a:solidFill>
                  <a:srgbClr val="0000FF"/>
                </a:solidFill>
              </a:rPr>
              <a:t>1</a:t>
            </a:r>
            <a:r>
              <a:rPr lang="zh-CN" altLang="en-US" sz="3200" dirty="0" smtClean="0">
                <a:solidFill>
                  <a:srgbClr val="0000FF"/>
                </a:solidFill>
              </a:rPr>
              <a:t>号班：临床</a:t>
            </a:r>
            <a:r>
              <a:rPr lang="en-US" altLang="zh-CN" sz="3200" dirty="0" smtClean="0">
                <a:solidFill>
                  <a:srgbClr val="0000FF"/>
                </a:solidFill>
              </a:rPr>
              <a:t>123</a:t>
            </a:r>
            <a:r>
              <a:rPr lang="zh-CN" altLang="en-US" sz="3200" dirty="0" smtClean="0">
                <a:solidFill>
                  <a:srgbClr val="0000FF"/>
                </a:solidFill>
              </a:rPr>
              <a:t>班</a:t>
            </a:r>
            <a:r>
              <a:rPr lang="en-US" altLang="zh-CN" sz="3200" dirty="0" smtClean="0">
                <a:solidFill>
                  <a:srgbClr val="0000FF"/>
                </a:solidFill>
              </a:rPr>
              <a:t>+</a:t>
            </a:r>
            <a:r>
              <a:rPr lang="zh-CN" altLang="en-US" sz="3200" dirty="0" smtClean="0">
                <a:solidFill>
                  <a:srgbClr val="0000FF"/>
                </a:solidFill>
              </a:rPr>
              <a:t>口腔；</a:t>
            </a:r>
          </a:p>
          <a:p>
            <a:pPr lvl="1"/>
            <a:r>
              <a:rPr lang="en-US" altLang="zh-CN" sz="3200" dirty="0" smtClean="0">
                <a:solidFill>
                  <a:srgbClr val="0000FF"/>
                </a:solidFill>
              </a:rPr>
              <a:t>3</a:t>
            </a:r>
            <a:r>
              <a:rPr lang="zh-CN" altLang="en-US" sz="3200" dirty="0" smtClean="0">
                <a:solidFill>
                  <a:srgbClr val="0000FF"/>
                </a:solidFill>
              </a:rPr>
              <a:t>号班：基础</a:t>
            </a:r>
            <a:r>
              <a:rPr lang="en-US" altLang="zh-CN" sz="3200" dirty="0" smtClean="0">
                <a:solidFill>
                  <a:srgbClr val="0000FF"/>
                </a:solidFill>
              </a:rPr>
              <a:t>+</a:t>
            </a:r>
            <a:r>
              <a:rPr lang="zh-CN" altLang="en-US" sz="3200" dirty="0" smtClean="0">
                <a:solidFill>
                  <a:srgbClr val="0000FF"/>
                </a:solidFill>
              </a:rPr>
              <a:t>预防</a:t>
            </a:r>
            <a:r>
              <a:rPr lang="en-US" altLang="zh-CN" sz="3200" dirty="0" smtClean="0">
                <a:solidFill>
                  <a:srgbClr val="0000FF"/>
                </a:solidFill>
              </a:rPr>
              <a:t>+</a:t>
            </a:r>
            <a:r>
              <a:rPr lang="zh-CN" altLang="en-US" sz="3200" dirty="0" smtClean="0">
                <a:solidFill>
                  <a:srgbClr val="0000FF"/>
                </a:solidFill>
              </a:rPr>
              <a:t>英语专业；</a:t>
            </a:r>
          </a:p>
          <a:p>
            <a:pPr lvl="1"/>
            <a:r>
              <a:rPr lang="en-US" altLang="zh-CN" sz="3200" dirty="0" smtClean="0">
                <a:solidFill>
                  <a:srgbClr val="0000FF"/>
                </a:solidFill>
              </a:rPr>
              <a:t>6</a:t>
            </a:r>
            <a:r>
              <a:rPr lang="zh-CN" altLang="en-US" sz="3200" dirty="0" smtClean="0">
                <a:solidFill>
                  <a:srgbClr val="0000FF"/>
                </a:solidFill>
              </a:rPr>
              <a:t>号班：临床</a:t>
            </a:r>
            <a:r>
              <a:rPr lang="en-US" altLang="zh-CN" sz="3200" dirty="0" smtClean="0">
                <a:solidFill>
                  <a:srgbClr val="0000FF"/>
                </a:solidFill>
              </a:rPr>
              <a:t>456789</a:t>
            </a:r>
            <a:r>
              <a:rPr lang="zh-CN" altLang="en-US" sz="3200" dirty="0" smtClean="0">
                <a:solidFill>
                  <a:srgbClr val="0000FF"/>
                </a:solidFill>
              </a:rPr>
              <a:t>班</a:t>
            </a:r>
            <a:r>
              <a:rPr lang="en-US" altLang="zh-CN" sz="3200" dirty="0" smtClean="0">
                <a:solidFill>
                  <a:srgbClr val="0000FF"/>
                </a:solidFill>
              </a:rPr>
              <a:t>+</a:t>
            </a:r>
            <a:r>
              <a:rPr lang="zh-CN" altLang="en-US" sz="3200" dirty="0" smtClean="0">
                <a:solidFill>
                  <a:srgbClr val="0000FF"/>
                </a:solidFill>
              </a:rPr>
              <a:t>药学。</a:t>
            </a:r>
            <a:endParaRPr lang="zh-CN" altLang="en-US" dirty="0">
              <a:solidFill>
                <a:srgbClr val="0000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323850" y="836613"/>
            <a:ext cx="8540750" cy="1143000"/>
          </a:xfrm>
        </p:spPr>
        <p:txBody>
          <a:bodyPr/>
          <a:lstStyle/>
          <a:p>
            <a:r>
              <a:rPr lang="zh-CN" altLang="en-US" dirty="0"/>
              <a:t>关于纸版课表的解读 </a:t>
            </a:r>
          </a:p>
        </p:txBody>
      </p:sp>
      <p:sp>
        <p:nvSpPr>
          <p:cNvPr id="60419" name="Rectangle 3"/>
          <p:cNvSpPr>
            <a:spLocks noGrp="1" noRot="1" noChangeArrowheads="1"/>
          </p:cNvSpPr>
          <p:nvPr>
            <p:ph type="body" idx="1"/>
          </p:nvPr>
        </p:nvSpPr>
        <p:spPr>
          <a:xfrm>
            <a:off x="109568" y="2071678"/>
            <a:ext cx="8820150" cy="3429024"/>
          </a:xfrm>
        </p:spPr>
        <p:txBody>
          <a:bodyPr/>
          <a:lstStyle/>
          <a:p>
            <a:pPr>
              <a:lnSpc>
                <a:spcPct val="150000"/>
              </a:lnSpc>
            </a:pPr>
            <a:r>
              <a:rPr lang="en-US" altLang="zh-CN" dirty="0" smtClean="0">
                <a:solidFill>
                  <a:srgbClr val="0000FF"/>
                </a:solidFill>
              </a:rPr>
              <a:t>7. </a:t>
            </a:r>
            <a:r>
              <a:rPr lang="zh-CN" altLang="en-US" b="1" dirty="0">
                <a:solidFill>
                  <a:srgbClr val="66FF33"/>
                </a:solidFill>
              </a:rPr>
              <a:t>普物习题课</a:t>
            </a:r>
            <a:r>
              <a:rPr lang="zh-CN" altLang="en-US" dirty="0">
                <a:solidFill>
                  <a:srgbClr val="000000"/>
                </a:solidFill>
              </a:rPr>
              <a:t>不是每周都上，听老师课上通知</a:t>
            </a:r>
            <a:r>
              <a:rPr lang="zh-CN" altLang="en-US" dirty="0" smtClean="0">
                <a:solidFill>
                  <a:srgbClr val="000000"/>
                </a:solidFill>
              </a:rPr>
              <a:t>。</a:t>
            </a:r>
            <a:endParaRPr lang="en-US" altLang="zh-CN" dirty="0" smtClean="0">
              <a:solidFill>
                <a:srgbClr val="000000"/>
              </a:solidFill>
            </a:endParaRPr>
          </a:p>
          <a:p>
            <a:pPr lvl="1">
              <a:lnSpc>
                <a:spcPct val="150000"/>
              </a:lnSpc>
            </a:pPr>
            <a:r>
              <a:rPr lang="zh-CN" altLang="en-US" b="1" dirty="0" smtClean="0">
                <a:solidFill>
                  <a:srgbClr val="0000FF"/>
                </a:solidFill>
              </a:rPr>
              <a:t>光学演示实验课</a:t>
            </a:r>
            <a:r>
              <a:rPr lang="zh-CN" altLang="en-US" dirty="0" smtClean="0">
                <a:solidFill>
                  <a:srgbClr val="000000"/>
                </a:solidFill>
              </a:rPr>
              <a:t>是普物课程的一部分，</a:t>
            </a:r>
            <a:r>
              <a:rPr lang="zh-CN" altLang="en-US" sz="3600" b="1" dirty="0" smtClean="0">
                <a:solidFill>
                  <a:srgbClr val="FF0000"/>
                </a:solidFill>
              </a:rPr>
              <a:t>必须</a:t>
            </a:r>
            <a:r>
              <a:rPr lang="zh-CN" altLang="en-US" dirty="0" smtClean="0">
                <a:solidFill>
                  <a:srgbClr val="000000"/>
                </a:solidFill>
              </a:rPr>
              <a:t>要选课</a:t>
            </a:r>
            <a:r>
              <a:rPr lang="zh-CN" altLang="en-US" dirty="0" smtClean="0">
                <a:solidFill>
                  <a:srgbClr val="0000FF"/>
                </a:solidFill>
              </a:rPr>
              <a:t>，</a:t>
            </a:r>
            <a:r>
              <a:rPr lang="zh-CN" altLang="en-US" dirty="0" smtClean="0">
                <a:solidFill>
                  <a:srgbClr val="000000"/>
                </a:solidFill>
              </a:rPr>
              <a:t>具体上课时间听普物老师通知。</a:t>
            </a:r>
            <a:endParaRPr lang="en-US" altLang="zh-CN" dirty="0" smtClean="0">
              <a:solidFill>
                <a:srgbClr val="000000"/>
              </a:solidFill>
            </a:endParaRPr>
          </a:p>
          <a:p>
            <a:pPr lvl="1">
              <a:lnSpc>
                <a:spcPct val="150000"/>
              </a:lnSpc>
            </a:pPr>
            <a:r>
              <a:rPr lang="zh-CN" altLang="en-US" b="1" dirty="0" smtClean="0">
                <a:solidFill>
                  <a:srgbClr val="0000FF"/>
                </a:solidFill>
              </a:rPr>
              <a:t>期中考试</a:t>
            </a:r>
            <a:r>
              <a:rPr lang="zh-CN" altLang="en-US" dirty="0" smtClean="0">
                <a:solidFill>
                  <a:srgbClr val="000000"/>
                </a:solidFill>
              </a:rPr>
              <a:t>会安排在</a:t>
            </a:r>
            <a:r>
              <a:rPr lang="zh-CN" altLang="en-US" dirty="0">
                <a:solidFill>
                  <a:srgbClr val="000000"/>
                </a:solidFill>
              </a:rPr>
              <a:t>习题</a:t>
            </a:r>
            <a:r>
              <a:rPr lang="zh-CN" altLang="en-US" dirty="0" smtClean="0">
                <a:solidFill>
                  <a:srgbClr val="000000"/>
                </a:solidFill>
              </a:rPr>
              <a:t>课时间。</a:t>
            </a:r>
            <a:endParaRPr lang="zh-CN" alt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323850" y="476250"/>
            <a:ext cx="8540750" cy="1143000"/>
          </a:xfrm>
        </p:spPr>
        <p:txBody>
          <a:bodyPr/>
          <a:lstStyle/>
          <a:p>
            <a:r>
              <a:rPr lang="zh-CN" altLang="en-US"/>
              <a:t>关于纸版课表的解读 </a:t>
            </a:r>
          </a:p>
        </p:txBody>
      </p:sp>
      <p:sp>
        <p:nvSpPr>
          <p:cNvPr id="61443" name="Rectangle 3"/>
          <p:cNvSpPr>
            <a:spLocks noGrp="1" noRot="1" noChangeArrowheads="1"/>
          </p:cNvSpPr>
          <p:nvPr>
            <p:ph type="body" idx="1"/>
          </p:nvPr>
        </p:nvSpPr>
        <p:spPr>
          <a:xfrm>
            <a:off x="301625" y="1600200"/>
            <a:ext cx="8662988" cy="4498975"/>
          </a:xfrm>
        </p:spPr>
        <p:txBody>
          <a:bodyPr/>
          <a:lstStyle/>
          <a:p>
            <a:pPr>
              <a:lnSpc>
                <a:spcPct val="150000"/>
              </a:lnSpc>
            </a:pPr>
            <a:r>
              <a:rPr lang="en-US" altLang="zh-CN" dirty="0" smtClean="0">
                <a:solidFill>
                  <a:srgbClr val="0000FF"/>
                </a:solidFill>
              </a:rPr>
              <a:t>8. </a:t>
            </a:r>
            <a:r>
              <a:rPr lang="zh-CN" altLang="en-US" dirty="0" smtClean="0">
                <a:solidFill>
                  <a:srgbClr val="0000FF"/>
                </a:solidFill>
              </a:rPr>
              <a:t>上课时间与周次请严格</a:t>
            </a:r>
            <a:r>
              <a:rPr lang="zh-CN" altLang="en-US" dirty="0">
                <a:solidFill>
                  <a:srgbClr val="0000FF"/>
                </a:solidFill>
              </a:rPr>
              <a:t>遵守北大</a:t>
            </a:r>
            <a:r>
              <a:rPr lang="zh-CN" altLang="en-US" dirty="0" smtClean="0">
                <a:solidFill>
                  <a:srgbClr val="0000FF"/>
                </a:solidFill>
              </a:rPr>
              <a:t>校历。</a:t>
            </a:r>
            <a:endParaRPr lang="en-US" altLang="zh-CN" dirty="0" smtClean="0">
              <a:solidFill>
                <a:srgbClr val="0000FF"/>
              </a:solidFill>
            </a:endParaRPr>
          </a:p>
          <a:p>
            <a:pPr>
              <a:lnSpc>
                <a:spcPct val="150000"/>
              </a:lnSpc>
            </a:pPr>
            <a:r>
              <a:rPr lang="zh-CN" altLang="en-US" dirty="0" smtClean="0">
                <a:solidFill>
                  <a:srgbClr val="0000FF"/>
                </a:solidFill>
              </a:rPr>
              <a:t>涉及</a:t>
            </a:r>
            <a:r>
              <a:rPr lang="zh-CN" altLang="en-US" dirty="0">
                <a:solidFill>
                  <a:srgbClr val="0000FF"/>
                </a:solidFill>
              </a:rPr>
              <a:t>到下学期在医学部有课的专业</a:t>
            </a:r>
            <a:r>
              <a:rPr lang="zh-CN" altLang="en-US" dirty="0" smtClean="0">
                <a:solidFill>
                  <a:srgbClr val="0000FF"/>
                </a:solidFill>
              </a:rPr>
              <a:t>：</a:t>
            </a:r>
            <a:endParaRPr lang="en-US" altLang="zh-CN" dirty="0" smtClean="0">
              <a:solidFill>
                <a:srgbClr val="0000FF"/>
              </a:solidFill>
            </a:endParaRPr>
          </a:p>
          <a:p>
            <a:pPr>
              <a:lnSpc>
                <a:spcPct val="150000"/>
              </a:lnSpc>
              <a:buNone/>
            </a:pPr>
            <a:r>
              <a:rPr lang="en-US" altLang="zh-CN" b="1" dirty="0" smtClean="0">
                <a:solidFill>
                  <a:srgbClr val="0000FF"/>
                </a:solidFill>
              </a:rPr>
              <a:t>			</a:t>
            </a:r>
            <a:r>
              <a:rPr lang="zh-CN" altLang="en-US" b="1" dirty="0" smtClean="0">
                <a:solidFill>
                  <a:srgbClr val="0000FF"/>
                </a:solidFill>
              </a:rPr>
              <a:t>口腔</a:t>
            </a:r>
            <a:r>
              <a:rPr lang="zh-CN" altLang="en-US" b="1" dirty="0">
                <a:solidFill>
                  <a:srgbClr val="0000FF"/>
                </a:solidFill>
              </a:rPr>
              <a:t>、药学和英语</a:t>
            </a:r>
            <a:r>
              <a:rPr lang="zh-CN" altLang="en-US" b="1" dirty="0" smtClean="0">
                <a:solidFill>
                  <a:srgbClr val="0000FF"/>
                </a:solidFill>
              </a:rPr>
              <a:t>专业</a:t>
            </a:r>
            <a:endParaRPr lang="en-US" altLang="zh-CN" b="1" dirty="0" smtClean="0">
              <a:solidFill>
                <a:srgbClr val="0000FF"/>
              </a:solidFill>
            </a:endParaRPr>
          </a:p>
          <a:p>
            <a:pPr>
              <a:lnSpc>
                <a:spcPct val="150000"/>
              </a:lnSpc>
            </a:pPr>
            <a:r>
              <a:rPr lang="zh-CN" altLang="en-US" sz="2400" b="1" dirty="0" smtClean="0">
                <a:solidFill>
                  <a:srgbClr val="000000"/>
                </a:solidFill>
              </a:rPr>
              <a:t>建议：凡是下午回医学部上课的专业，上午</a:t>
            </a:r>
            <a:r>
              <a:rPr lang="en-US" altLang="zh-CN" sz="2400" b="1" dirty="0" smtClean="0">
                <a:solidFill>
                  <a:srgbClr val="000000"/>
                </a:solidFill>
              </a:rPr>
              <a:t>3-4</a:t>
            </a:r>
            <a:r>
              <a:rPr lang="zh-CN" altLang="en-US" sz="2400" b="1" dirty="0" smtClean="0">
                <a:solidFill>
                  <a:srgbClr val="000000"/>
                </a:solidFill>
              </a:rPr>
              <a:t>节尽量不要选课。</a:t>
            </a:r>
            <a:endParaRPr lang="zh-CN" altLang="en-US" sz="2400" b="1"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a:xfrm>
            <a:off x="323850" y="476250"/>
            <a:ext cx="8540750" cy="1143000"/>
          </a:xfrm>
        </p:spPr>
        <p:txBody>
          <a:bodyPr/>
          <a:lstStyle/>
          <a:p>
            <a:r>
              <a:rPr lang="zh-CN" altLang="en-US"/>
              <a:t>关于纸版课表的解读 </a:t>
            </a:r>
          </a:p>
        </p:txBody>
      </p:sp>
      <p:sp>
        <p:nvSpPr>
          <p:cNvPr id="63491" name="Rectangle 3"/>
          <p:cNvSpPr>
            <a:spLocks noGrp="1" noRot="1" noChangeArrowheads="1"/>
          </p:cNvSpPr>
          <p:nvPr>
            <p:ph type="body" idx="1"/>
          </p:nvPr>
        </p:nvSpPr>
        <p:spPr/>
        <p:txBody>
          <a:bodyPr/>
          <a:lstStyle/>
          <a:p>
            <a:pPr>
              <a:lnSpc>
                <a:spcPct val="150000"/>
              </a:lnSpc>
            </a:pPr>
            <a:r>
              <a:rPr lang="en-US" altLang="zh-CN" sz="2800" dirty="0" smtClean="0">
                <a:solidFill>
                  <a:srgbClr val="0000FF"/>
                </a:solidFill>
              </a:rPr>
              <a:t>9. </a:t>
            </a:r>
            <a:r>
              <a:rPr lang="zh-CN" altLang="en-US" sz="2800" dirty="0"/>
              <a:t>医英专业</a:t>
            </a:r>
            <a:r>
              <a:rPr lang="zh-CN" altLang="en-US" sz="2800" dirty="0">
                <a:solidFill>
                  <a:srgbClr val="0000FF"/>
                </a:solidFill>
              </a:rPr>
              <a:t>特别注意：</a:t>
            </a:r>
          </a:p>
          <a:p>
            <a:pPr>
              <a:lnSpc>
                <a:spcPct val="150000"/>
              </a:lnSpc>
              <a:buFont typeface="Wingdings" pitchFamily="2" charset="2"/>
              <a:buNone/>
            </a:pPr>
            <a:r>
              <a:rPr lang="zh-CN" altLang="en-US" sz="2800" dirty="0">
                <a:solidFill>
                  <a:schemeClr val="tx2"/>
                </a:solidFill>
                <a:sym typeface="Wingdings 2" pitchFamily="18" charset="2"/>
              </a:rPr>
              <a:t>		</a:t>
            </a:r>
            <a:r>
              <a:rPr lang="zh-CN" altLang="en-US" sz="2800" b="1" dirty="0">
                <a:solidFill>
                  <a:srgbClr val="66FF33"/>
                </a:solidFill>
              </a:rPr>
              <a:t>有机化学</a:t>
            </a:r>
            <a:r>
              <a:rPr lang="zh-CN" altLang="en-US" sz="2800" dirty="0">
                <a:solidFill>
                  <a:srgbClr val="0000FF"/>
                </a:solidFill>
              </a:rPr>
              <a:t>：全学期在医学部上课，没有实验课。</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r>
              <a:rPr lang="zh-CN" altLang="en-US"/>
              <a:t>关于纸版课表的解读</a:t>
            </a:r>
          </a:p>
        </p:txBody>
      </p:sp>
      <p:sp>
        <p:nvSpPr>
          <p:cNvPr id="74755" name="Rectangle 3"/>
          <p:cNvSpPr>
            <a:spLocks noGrp="1" noRot="1" noChangeArrowheads="1"/>
          </p:cNvSpPr>
          <p:nvPr>
            <p:ph type="body" idx="1"/>
          </p:nvPr>
        </p:nvSpPr>
        <p:spPr/>
        <p:txBody>
          <a:bodyPr/>
          <a:lstStyle/>
          <a:p>
            <a:r>
              <a:rPr lang="en-US" altLang="zh-CN" dirty="0">
                <a:solidFill>
                  <a:srgbClr val="0000FF"/>
                </a:solidFill>
              </a:rPr>
              <a:t>8. </a:t>
            </a:r>
            <a:r>
              <a:rPr lang="zh-CN" altLang="en-US" dirty="0" smtClean="0">
                <a:solidFill>
                  <a:srgbClr val="0000FF"/>
                </a:solidFill>
              </a:rPr>
              <a:t>院</a:t>
            </a:r>
            <a:r>
              <a:rPr lang="zh-CN" altLang="en-US" dirty="0">
                <a:solidFill>
                  <a:srgbClr val="0000FF"/>
                </a:solidFill>
              </a:rPr>
              <a:t>系推荐计划</a:t>
            </a:r>
            <a:r>
              <a:rPr lang="zh-CN" altLang="en-US" dirty="0" smtClean="0">
                <a:solidFill>
                  <a:srgbClr val="0000FF"/>
                </a:solidFill>
              </a:rPr>
              <a:t>里可能会有同一课程的多个班次，请认真看清再选择。</a:t>
            </a:r>
            <a:endParaRPr lang="en-US" altLang="zh-CN" dirty="0" smtClean="0">
              <a:solidFill>
                <a:srgbClr val="0000FF"/>
              </a:solidFill>
            </a:endParaRPr>
          </a:p>
          <a:p>
            <a:endParaRPr lang="zh-CN" altLang="en-US" dirty="0">
              <a:solidFill>
                <a:srgbClr val="0000FF"/>
              </a:solidFill>
            </a:endParaRPr>
          </a:p>
          <a:p>
            <a:r>
              <a:rPr lang="en-US" altLang="zh-CN" dirty="0">
                <a:solidFill>
                  <a:srgbClr val="0000FF"/>
                </a:solidFill>
              </a:rPr>
              <a:t>9.</a:t>
            </a:r>
            <a:r>
              <a:rPr lang="zh-CN" altLang="en-US" dirty="0">
                <a:solidFill>
                  <a:srgbClr val="0000FF"/>
                </a:solidFill>
              </a:rPr>
              <a:t>英语专业</a:t>
            </a:r>
            <a:r>
              <a:rPr lang="zh-CN" altLang="en-US" dirty="0" smtClean="0">
                <a:solidFill>
                  <a:srgbClr val="0000FF"/>
                </a:solidFill>
              </a:rPr>
              <a:t>：院</a:t>
            </a:r>
            <a:r>
              <a:rPr lang="zh-CN" altLang="en-US" dirty="0">
                <a:solidFill>
                  <a:srgbClr val="0000FF"/>
                </a:solidFill>
              </a:rPr>
              <a:t>系推荐计划里</a:t>
            </a:r>
            <a:r>
              <a:rPr lang="zh-CN" altLang="en-US" dirty="0" smtClean="0">
                <a:solidFill>
                  <a:srgbClr val="0000FF"/>
                </a:solidFill>
              </a:rPr>
              <a:t>只有普生</a:t>
            </a:r>
            <a:r>
              <a:rPr lang="en-US" altLang="zh-CN" dirty="0" smtClean="0">
                <a:solidFill>
                  <a:srgbClr val="0000FF"/>
                </a:solidFill>
              </a:rPr>
              <a:t>B</a:t>
            </a:r>
            <a:r>
              <a:rPr lang="zh-CN" altLang="en-US" dirty="0" smtClean="0">
                <a:solidFill>
                  <a:srgbClr val="0000FF"/>
                </a:solidFill>
              </a:rPr>
              <a:t>课</a:t>
            </a:r>
            <a:r>
              <a:rPr lang="zh-CN" altLang="en-US" dirty="0">
                <a:solidFill>
                  <a:srgbClr val="0000FF"/>
                </a:solidFill>
              </a:rPr>
              <a:t>和军理课。</a:t>
            </a:r>
          </a:p>
          <a:p>
            <a:pPr>
              <a:buFont typeface="Wingdings" pitchFamily="2" charset="2"/>
              <a:buNone/>
            </a:pPr>
            <a:endParaRPr lang="zh-CN" altLang="en-US" dirty="0">
              <a:solidFill>
                <a:srgbClr val="0000FF"/>
              </a:solidFill>
            </a:endParaRPr>
          </a:p>
          <a:p>
            <a:pPr>
              <a:buFont typeface="Wingdings" pitchFamily="2" charset="2"/>
              <a:buNone/>
            </a:pPr>
            <a:r>
              <a:rPr lang="zh-CN" altLang="en-US" b="1" dirty="0" smtClean="0">
                <a:solidFill>
                  <a:srgbClr val="000000"/>
                </a:solidFill>
              </a:rPr>
              <a:t>已有课程请仔细按照</a:t>
            </a:r>
            <a:r>
              <a:rPr lang="zh-CN" altLang="en-US" b="1" dirty="0">
                <a:solidFill>
                  <a:srgbClr val="000000"/>
                </a:solidFill>
              </a:rPr>
              <a:t>纸版课表的信息挑选课程，不得乱选或者全部都选，后果严重啊！</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250825" y="765175"/>
            <a:ext cx="8540750" cy="1143000"/>
          </a:xfrm>
        </p:spPr>
        <p:txBody>
          <a:bodyPr/>
          <a:lstStyle/>
          <a:p>
            <a:r>
              <a:rPr lang="zh-CN" altLang="en-US" b="1"/>
              <a:t>关于通选课</a:t>
            </a:r>
            <a:r>
              <a:rPr lang="zh-CN" altLang="en-US"/>
              <a:t> </a:t>
            </a:r>
          </a:p>
        </p:txBody>
      </p:sp>
      <p:sp>
        <p:nvSpPr>
          <p:cNvPr id="64515" name="Rectangle 3"/>
          <p:cNvSpPr>
            <a:spLocks noGrp="1" noRot="1" noChangeArrowheads="1"/>
          </p:cNvSpPr>
          <p:nvPr>
            <p:ph type="body" idx="1"/>
          </p:nvPr>
        </p:nvSpPr>
        <p:spPr>
          <a:xfrm>
            <a:off x="323850" y="2349500"/>
            <a:ext cx="8540750" cy="3341688"/>
          </a:xfrm>
        </p:spPr>
        <p:txBody>
          <a:bodyPr/>
          <a:lstStyle/>
          <a:p>
            <a:pPr>
              <a:lnSpc>
                <a:spcPct val="150000"/>
              </a:lnSpc>
            </a:pPr>
            <a:r>
              <a:rPr lang="zh-CN" altLang="en-US" dirty="0">
                <a:solidFill>
                  <a:srgbClr val="0000FF"/>
                </a:solidFill>
              </a:rPr>
              <a:t>其他专业要求第一学年内</a:t>
            </a:r>
            <a:r>
              <a:rPr lang="zh-CN" altLang="en-US" dirty="0" smtClean="0">
                <a:solidFill>
                  <a:srgbClr val="0000FF"/>
                </a:solidFill>
              </a:rPr>
              <a:t>，修够</a:t>
            </a:r>
            <a:r>
              <a:rPr lang="en-US" altLang="zh-CN" dirty="0" smtClean="0">
                <a:solidFill>
                  <a:srgbClr val="0000FF"/>
                </a:solidFill>
              </a:rPr>
              <a:t>8</a:t>
            </a:r>
            <a:r>
              <a:rPr lang="zh-CN" altLang="en-US" dirty="0">
                <a:solidFill>
                  <a:srgbClr val="0000FF"/>
                </a:solidFill>
              </a:rPr>
              <a:t>学分；医英专业要求</a:t>
            </a:r>
            <a:r>
              <a:rPr lang="en-US" altLang="zh-CN" dirty="0">
                <a:solidFill>
                  <a:srgbClr val="0000FF"/>
                </a:solidFill>
              </a:rPr>
              <a:t>12</a:t>
            </a:r>
            <a:r>
              <a:rPr lang="zh-CN" altLang="en-US" dirty="0">
                <a:solidFill>
                  <a:srgbClr val="0000FF"/>
                </a:solidFill>
              </a:rPr>
              <a:t>学分。</a:t>
            </a:r>
          </a:p>
          <a:p>
            <a:pPr>
              <a:lnSpc>
                <a:spcPct val="150000"/>
              </a:lnSpc>
            </a:pPr>
            <a:r>
              <a:rPr lang="zh-CN" altLang="en-US" dirty="0">
                <a:solidFill>
                  <a:srgbClr val="0000FF"/>
                </a:solidFill>
              </a:rPr>
              <a:t>通选挂科，可第二年重修也可不重修，在本学年内修满通选学分即可。自己选择。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r>
              <a:rPr lang="zh-CN" altLang="en-US"/>
              <a:t>关于考试成绩查询 </a:t>
            </a:r>
          </a:p>
        </p:txBody>
      </p:sp>
      <p:sp>
        <p:nvSpPr>
          <p:cNvPr id="66563" name="Rectangle 3"/>
          <p:cNvSpPr>
            <a:spLocks noGrp="1" noRot="1" noChangeArrowheads="1"/>
          </p:cNvSpPr>
          <p:nvPr>
            <p:ph type="body" idx="1"/>
          </p:nvPr>
        </p:nvSpPr>
        <p:spPr/>
        <p:txBody>
          <a:bodyPr/>
          <a:lstStyle/>
          <a:p>
            <a:pPr>
              <a:lnSpc>
                <a:spcPct val="130000"/>
              </a:lnSpc>
            </a:pPr>
            <a:r>
              <a:rPr lang="zh-CN" altLang="en-US" dirty="0">
                <a:solidFill>
                  <a:srgbClr val="0000FF"/>
                </a:solidFill>
              </a:rPr>
              <a:t>医学部的课程成绩查询，登陆</a:t>
            </a:r>
            <a:r>
              <a:rPr lang="en-US" altLang="zh-CN" dirty="0">
                <a:solidFill>
                  <a:srgbClr val="000000"/>
                </a:solidFill>
              </a:rPr>
              <a:t>http://jxgl.bjmu.edu.cn/</a:t>
            </a:r>
            <a:r>
              <a:rPr lang="zh-CN" altLang="en-US" dirty="0">
                <a:solidFill>
                  <a:srgbClr val="000000"/>
                </a:solidFill>
              </a:rPr>
              <a:t>，</a:t>
            </a:r>
            <a:r>
              <a:rPr lang="zh-CN" altLang="en-US" dirty="0">
                <a:solidFill>
                  <a:srgbClr val="0000FF"/>
                </a:solidFill>
              </a:rPr>
              <a:t>输入自己的学号和密码（初始密码</a:t>
            </a:r>
            <a:r>
              <a:rPr lang="en-US" altLang="zh-CN" dirty="0">
                <a:solidFill>
                  <a:srgbClr val="0000FF"/>
                </a:solidFill>
              </a:rPr>
              <a:t>=</a:t>
            </a:r>
            <a:r>
              <a:rPr lang="zh-CN" altLang="en-US" dirty="0">
                <a:solidFill>
                  <a:srgbClr val="0000FF"/>
                </a:solidFill>
              </a:rPr>
              <a:t>身份证号）</a:t>
            </a:r>
          </a:p>
          <a:p>
            <a:pPr>
              <a:lnSpc>
                <a:spcPct val="130000"/>
              </a:lnSpc>
            </a:pPr>
            <a:r>
              <a:rPr lang="zh-CN" altLang="en-US" dirty="0">
                <a:solidFill>
                  <a:srgbClr val="0000FF"/>
                </a:solidFill>
              </a:rPr>
              <a:t>北大课程成绩查询，登陆</a:t>
            </a:r>
            <a:r>
              <a:rPr lang="en-US" altLang="zh-CN" dirty="0">
                <a:solidFill>
                  <a:srgbClr val="000000"/>
                </a:solidFill>
              </a:rPr>
              <a:t>http://dean.pku.edu.cn/student/</a:t>
            </a:r>
            <a:r>
              <a:rPr lang="zh-CN" altLang="en-US" dirty="0">
                <a:solidFill>
                  <a:srgbClr val="0000FF"/>
                </a:solidFill>
              </a:rPr>
              <a:t>，输入学号和密码（密码与校内门户同，初始密码为生日</a:t>
            </a:r>
            <a:r>
              <a:rPr lang="en-US" altLang="zh-CN" dirty="0">
                <a:solidFill>
                  <a:srgbClr val="0000FF"/>
                </a:solidFill>
              </a:rPr>
              <a:t>8</a:t>
            </a:r>
            <a:r>
              <a:rPr lang="zh-CN" altLang="en-US" dirty="0">
                <a:solidFill>
                  <a:srgbClr val="0000FF"/>
                </a:solidFill>
              </a:rPr>
              <a:t>位）</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250825" y="476250"/>
            <a:ext cx="8540750" cy="1143000"/>
          </a:xfrm>
        </p:spPr>
        <p:txBody>
          <a:bodyPr/>
          <a:lstStyle/>
          <a:p>
            <a:r>
              <a:rPr lang="zh-CN" altLang="en-US" b="1">
                <a:ea typeface="华康海报体W12(P)" pitchFamily="82" charset="-122"/>
              </a:rPr>
              <a:t>关于医学部课程挂科</a:t>
            </a:r>
            <a:r>
              <a:rPr lang="zh-CN" altLang="en-US"/>
              <a:t> </a:t>
            </a:r>
          </a:p>
        </p:txBody>
      </p:sp>
      <p:sp>
        <p:nvSpPr>
          <p:cNvPr id="67587" name="Rectangle 3"/>
          <p:cNvSpPr>
            <a:spLocks noGrp="1" noRot="1" noChangeArrowheads="1"/>
          </p:cNvSpPr>
          <p:nvPr>
            <p:ph type="body" idx="1"/>
          </p:nvPr>
        </p:nvSpPr>
        <p:spPr>
          <a:xfrm>
            <a:off x="603250" y="1484313"/>
            <a:ext cx="8361363" cy="4498975"/>
          </a:xfrm>
        </p:spPr>
        <p:txBody>
          <a:bodyPr/>
          <a:lstStyle/>
          <a:p>
            <a:pPr>
              <a:lnSpc>
                <a:spcPct val="120000"/>
              </a:lnSpc>
              <a:buFont typeface="Wingdings" pitchFamily="2" charset="2"/>
              <a:buNone/>
            </a:pPr>
            <a:r>
              <a:rPr lang="en-US" altLang="zh-CN">
                <a:solidFill>
                  <a:srgbClr val="0000FF"/>
                </a:solidFill>
              </a:rPr>
              <a:t>        </a:t>
            </a:r>
            <a:r>
              <a:rPr lang="zh-CN" altLang="en-US" b="1"/>
              <a:t>医学部的课程每学期开学前有补考！</a:t>
            </a:r>
          </a:p>
          <a:p>
            <a:pPr>
              <a:lnSpc>
                <a:spcPct val="120000"/>
              </a:lnSpc>
            </a:pPr>
            <a:r>
              <a:rPr lang="zh-CN" altLang="en-US">
                <a:solidFill>
                  <a:srgbClr val="0000FF"/>
                </a:solidFill>
              </a:rPr>
              <a:t>请有医学部课程成绩不合格的同学一定了解清楚补考时间、地点再离校，缺席补考将不会再有考试机会，有可能影响到学位的授予！非常重要！！！</a:t>
            </a:r>
          </a:p>
          <a:p>
            <a:pPr>
              <a:lnSpc>
                <a:spcPct val="120000"/>
              </a:lnSpc>
            </a:pPr>
            <a:r>
              <a:rPr lang="zh-CN" altLang="en-US">
                <a:solidFill>
                  <a:srgbClr val="0000FF"/>
                </a:solidFill>
              </a:rPr>
              <a:t>请一定关注医学部课程的成绩，不及格的同学在假期做好补考准备。</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571480"/>
            <a:ext cx="8540750" cy="1714512"/>
          </a:xfrm>
        </p:spPr>
        <p:txBody>
          <a:bodyPr/>
          <a:lstStyle/>
          <a:p>
            <a:pPr algn="l"/>
            <a:r>
              <a:rPr lang="zh-CN" altLang="en-US" sz="5400" dirty="0" smtClean="0">
                <a:solidFill>
                  <a:srgbClr val="00FF00"/>
                </a:solidFill>
                <a:latin typeface="华康海报体W12(P)" pitchFamily="82" charset="-122"/>
                <a:ea typeface="华康海报体W12(P)" pitchFamily="82" charset="-122"/>
              </a:rPr>
              <a:t>与教学无关</a:t>
            </a:r>
            <a:r>
              <a:rPr lang="en-US" altLang="zh-CN" sz="5400" dirty="0" smtClean="0">
                <a:solidFill>
                  <a:srgbClr val="00FF00"/>
                </a:solidFill>
                <a:latin typeface="华康海报体W12(P)" pitchFamily="82" charset="-122"/>
                <a:ea typeface="华康海报体W12(P)" pitchFamily="82" charset="-122"/>
              </a:rPr>
              <a:t/>
            </a:r>
            <a:br>
              <a:rPr lang="en-US" altLang="zh-CN" sz="5400" dirty="0" smtClean="0">
                <a:solidFill>
                  <a:srgbClr val="00FF00"/>
                </a:solidFill>
                <a:latin typeface="华康海报体W12(P)" pitchFamily="82" charset="-122"/>
                <a:ea typeface="华康海报体W12(P)" pitchFamily="82" charset="-122"/>
              </a:rPr>
            </a:br>
            <a:r>
              <a:rPr lang="en-US" altLang="zh-CN" sz="5400" dirty="0" smtClean="0">
                <a:solidFill>
                  <a:srgbClr val="00FF00"/>
                </a:solidFill>
                <a:latin typeface="华康海报体W12(P)" pitchFamily="82" charset="-122"/>
                <a:ea typeface="华康海报体W12(P)" pitchFamily="82" charset="-122"/>
              </a:rPr>
              <a:t>				——</a:t>
            </a:r>
            <a:r>
              <a:rPr lang="zh-CN" altLang="en-US" sz="5400" dirty="0" smtClean="0">
                <a:solidFill>
                  <a:srgbClr val="00FF00"/>
                </a:solidFill>
                <a:latin typeface="华康海报体W12(P)" pitchFamily="82" charset="-122"/>
                <a:ea typeface="华康海报体W12(P)" pitchFamily="82" charset="-122"/>
              </a:rPr>
              <a:t>资助工作</a:t>
            </a:r>
            <a:endParaRPr lang="zh-CN" altLang="en-US" sz="5400" dirty="0">
              <a:solidFill>
                <a:srgbClr val="00FF00"/>
              </a:solidFill>
              <a:latin typeface="华康海报体W12(P)" pitchFamily="82" charset="-122"/>
              <a:ea typeface="华康海报体W12(P)" pitchFamily="82" charset="-122"/>
            </a:endParaRPr>
          </a:p>
        </p:txBody>
      </p:sp>
      <p:sp>
        <p:nvSpPr>
          <p:cNvPr id="3" name="内容占位符 2"/>
          <p:cNvSpPr>
            <a:spLocks noGrp="1"/>
          </p:cNvSpPr>
          <p:nvPr>
            <p:ph idx="1"/>
          </p:nvPr>
        </p:nvSpPr>
        <p:spPr>
          <a:xfrm>
            <a:off x="285720" y="2428868"/>
            <a:ext cx="8540750" cy="2400304"/>
          </a:xfrm>
        </p:spPr>
        <p:txBody>
          <a:bodyPr/>
          <a:lstStyle/>
          <a:p>
            <a:pPr algn="ctr"/>
            <a:r>
              <a:rPr lang="en-US" altLang="zh-CN" b="1" dirty="0" smtClean="0">
                <a:solidFill>
                  <a:srgbClr val="000000"/>
                </a:solidFill>
              </a:rPr>
              <a:t>2016</a:t>
            </a:r>
            <a:r>
              <a:rPr lang="zh-CN" altLang="en-US" b="1" dirty="0" smtClean="0">
                <a:solidFill>
                  <a:srgbClr val="000000"/>
                </a:solidFill>
              </a:rPr>
              <a:t>年家庭经济困难学生认定工作启动</a:t>
            </a:r>
            <a:endParaRPr lang="en-US" altLang="zh-CN" b="1" dirty="0" smtClean="0">
              <a:solidFill>
                <a:srgbClr val="000000"/>
              </a:solidFill>
            </a:endParaRPr>
          </a:p>
          <a:p>
            <a:pPr algn="ctr"/>
            <a:endParaRPr lang="en-US" altLang="zh-CN" b="1" dirty="0" smtClean="0">
              <a:solidFill>
                <a:srgbClr val="000000"/>
              </a:solidFill>
            </a:endParaRPr>
          </a:p>
          <a:p>
            <a:pPr algn="ctr"/>
            <a:r>
              <a:rPr lang="zh-CN" altLang="en-US" dirty="0" smtClean="0">
                <a:solidFill>
                  <a:srgbClr val="000000"/>
                </a:solidFill>
              </a:rPr>
              <a:t>相关通知请见医学部资助网页</a:t>
            </a:r>
            <a:endParaRPr lang="zh-CN" altLang="en-US"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r>
              <a:rPr lang="zh-CN" altLang="en-US" b="1">
                <a:ea typeface="华康海报体W12(P)" pitchFamily="82" charset="-122"/>
              </a:rPr>
              <a:t>关于北大课程挂科</a:t>
            </a:r>
          </a:p>
        </p:txBody>
      </p:sp>
      <p:sp>
        <p:nvSpPr>
          <p:cNvPr id="72707" name="Rectangle 3"/>
          <p:cNvSpPr>
            <a:spLocks noGrp="1" noRot="1" noChangeArrowheads="1"/>
          </p:cNvSpPr>
          <p:nvPr>
            <p:ph type="body" idx="1"/>
          </p:nvPr>
        </p:nvSpPr>
        <p:spPr/>
        <p:txBody>
          <a:bodyPr/>
          <a:lstStyle/>
          <a:p>
            <a:r>
              <a:rPr lang="en-US" altLang="zh-CN">
                <a:solidFill>
                  <a:srgbClr val="0000FF"/>
                </a:solidFill>
              </a:rPr>
              <a:t>1 </a:t>
            </a:r>
            <a:r>
              <a:rPr lang="zh-CN" altLang="en-US">
                <a:solidFill>
                  <a:srgbClr val="0000FF"/>
                </a:solidFill>
              </a:rPr>
              <a:t>必修课挂了？？</a:t>
            </a:r>
          </a:p>
          <a:p>
            <a:pPr lvl="1"/>
            <a:r>
              <a:rPr lang="zh-CN" altLang="en-US">
                <a:solidFill>
                  <a:srgbClr val="0000FF"/>
                </a:solidFill>
              </a:rPr>
              <a:t>下一学年返回北大重修，遇北大北医考试冲突，必须申请医学部的课程缓考。</a:t>
            </a:r>
          </a:p>
          <a:p>
            <a:pPr lvl="1"/>
            <a:r>
              <a:rPr lang="zh-CN" altLang="en-US">
                <a:solidFill>
                  <a:srgbClr val="0000FF"/>
                </a:solidFill>
              </a:rPr>
              <a:t>如果两边上课冲突，可以考虑用医学部相同课程代替。</a:t>
            </a:r>
          </a:p>
          <a:p>
            <a:pPr lvl="1"/>
            <a:endParaRPr lang="zh-CN" altLang="en-US">
              <a:solidFill>
                <a:srgbClr val="0000FF"/>
              </a:solidFill>
            </a:endParaRPr>
          </a:p>
          <a:p>
            <a:r>
              <a:rPr lang="en-US" altLang="zh-CN">
                <a:solidFill>
                  <a:srgbClr val="0000FF"/>
                </a:solidFill>
              </a:rPr>
              <a:t>2 </a:t>
            </a:r>
            <a:r>
              <a:rPr lang="zh-CN" altLang="en-US">
                <a:solidFill>
                  <a:srgbClr val="0000FF"/>
                </a:solidFill>
              </a:rPr>
              <a:t>选修课挂了？？</a:t>
            </a:r>
          </a:p>
          <a:p>
            <a:pPr lvl="1"/>
            <a:r>
              <a:rPr lang="zh-CN" altLang="en-US">
                <a:solidFill>
                  <a:srgbClr val="0000FF"/>
                </a:solidFill>
              </a:rPr>
              <a:t>重修与否自己选择，完成学分任务为主</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323850" y="549275"/>
            <a:ext cx="8540750" cy="1143000"/>
          </a:xfrm>
        </p:spPr>
        <p:txBody>
          <a:bodyPr/>
          <a:lstStyle/>
          <a:p>
            <a:r>
              <a:rPr lang="zh-CN" altLang="en-US" dirty="0" smtClean="0"/>
              <a:t>如果选课还</a:t>
            </a:r>
            <a:r>
              <a:rPr lang="zh-CN" altLang="en-US" dirty="0"/>
              <a:t>有问题？</a:t>
            </a:r>
          </a:p>
        </p:txBody>
      </p:sp>
      <p:sp>
        <p:nvSpPr>
          <p:cNvPr id="68611" name="Rectangle 3"/>
          <p:cNvSpPr>
            <a:spLocks noGrp="1" noRot="1" noChangeArrowheads="1"/>
          </p:cNvSpPr>
          <p:nvPr>
            <p:ph type="body" idx="1"/>
          </p:nvPr>
        </p:nvSpPr>
        <p:spPr>
          <a:xfrm>
            <a:off x="395288" y="1989138"/>
            <a:ext cx="8391554" cy="4498975"/>
          </a:xfrm>
        </p:spPr>
        <p:txBody>
          <a:bodyPr/>
          <a:lstStyle/>
          <a:p>
            <a:pPr>
              <a:lnSpc>
                <a:spcPct val="180000"/>
              </a:lnSpc>
            </a:pPr>
            <a:r>
              <a:rPr lang="zh-CN" altLang="en-US" sz="4000" dirty="0" smtClean="0">
                <a:solidFill>
                  <a:srgbClr val="0000FF"/>
                </a:solidFill>
              </a:rPr>
              <a:t>请查看医学预科学习导航网页内容</a:t>
            </a:r>
            <a:r>
              <a:rPr lang="en-US" altLang="zh-CN" sz="4000" dirty="0" smtClean="0">
                <a:solidFill>
                  <a:srgbClr val="0000FF"/>
                </a:solidFill>
              </a:rPr>
              <a:t>http://jiaoyuchu.bjmu.edu.cn/ykgl/xxdh/179093.htm </a:t>
            </a:r>
            <a:r>
              <a:rPr lang="zh-CN" altLang="en-US" sz="4000" dirty="0" smtClean="0">
                <a:solidFill>
                  <a:srgbClr val="0000FF"/>
                </a:solidFill>
              </a:rPr>
              <a:t>。</a:t>
            </a:r>
            <a:endParaRPr lang="zh-CN" altLang="en-US" sz="4000" dirty="0">
              <a:solidFill>
                <a:srgbClr val="0000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250825" y="765175"/>
            <a:ext cx="8540750" cy="1143000"/>
          </a:xfrm>
        </p:spPr>
        <p:txBody>
          <a:bodyPr/>
          <a:lstStyle/>
          <a:p>
            <a:r>
              <a:rPr lang="zh-CN" altLang="en-US"/>
              <a:t>如果还有问题？？</a:t>
            </a:r>
            <a:r>
              <a:rPr lang="en-US" altLang="zh-CN"/>
              <a:t>…</a:t>
            </a:r>
          </a:p>
        </p:txBody>
      </p:sp>
      <p:sp>
        <p:nvSpPr>
          <p:cNvPr id="69635" name="Rectangle 3"/>
          <p:cNvSpPr>
            <a:spLocks noGrp="1" noRot="1" noChangeArrowheads="1"/>
          </p:cNvSpPr>
          <p:nvPr>
            <p:ph type="body" idx="1"/>
          </p:nvPr>
        </p:nvSpPr>
        <p:spPr>
          <a:xfrm>
            <a:off x="1258888" y="2276475"/>
            <a:ext cx="6769100" cy="2476500"/>
          </a:xfrm>
        </p:spPr>
        <p:txBody>
          <a:bodyPr/>
          <a:lstStyle/>
          <a:p>
            <a:pPr>
              <a:lnSpc>
                <a:spcPct val="180000"/>
              </a:lnSpc>
            </a:pPr>
            <a:r>
              <a:rPr lang="zh-CN" altLang="en-US" sz="4000">
                <a:solidFill>
                  <a:srgbClr val="0000FF"/>
                </a:solidFill>
              </a:rPr>
              <a:t>紧急情况与佟老师电话联系</a:t>
            </a:r>
            <a:r>
              <a:rPr lang="en-US" altLang="zh-CN" sz="4000">
                <a:solidFill>
                  <a:srgbClr val="0000FF"/>
                </a:solidFill>
              </a:rPr>
              <a:t>13426489602</a:t>
            </a:r>
            <a:r>
              <a:rPr lang="en-US" altLang="zh-CN"/>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1214422"/>
            <a:ext cx="8540750" cy="1143000"/>
          </a:xfrm>
        </p:spPr>
        <p:txBody>
          <a:bodyPr/>
          <a:lstStyle/>
          <a:p>
            <a:r>
              <a:rPr lang="zh-CN" altLang="en-US" dirty="0" smtClean="0">
                <a:solidFill>
                  <a:srgbClr val="6600CC"/>
                </a:solidFill>
                <a:latin typeface="华康海报体W12(P)" pitchFamily="82" charset="-122"/>
                <a:ea typeface="华康海报体W12(P)" pitchFamily="82" charset="-122"/>
              </a:rPr>
              <a:t>转达高数</a:t>
            </a:r>
            <a:r>
              <a:rPr lang="zh-CN" altLang="en-US" sz="6600" dirty="0" smtClean="0">
                <a:solidFill>
                  <a:srgbClr val="0000FF"/>
                </a:solidFill>
                <a:latin typeface="华康海报体W12(P)" pitchFamily="82" charset="-122"/>
                <a:ea typeface="华康海报体W12(P)" pitchFamily="82" charset="-122"/>
              </a:rPr>
              <a:t>贺</a:t>
            </a:r>
            <a:r>
              <a:rPr lang="zh-CN" altLang="en-US" dirty="0" smtClean="0">
                <a:solidFill>
                  <a:srgbClr val="6600CC"/>
                </a:solidFill>
                <a:latin typeface="华康海报体W12(P)" pitchFamily="82" charset="-122"/>
                <a:ea typeface="华康海报体W12(P)" pitchFamily="82" charset="-122"/>
              </a:rPr>
              <a:t>老师的提醒</a:t>
            </a:r>
            <a:endParaRPr lang="zh-CN" altLang="en-US" dirty="0">
              <a:solidFill>
                <a:srgbClr val="6600CC"/>
              </a:solidFill>
              <a:latin typeface="华康海报体W12(P)" pitchFamily="82" charset="-122"/>
              <a:ea typeface="华康海报体W12(P)" pitchFamily="82" charset="-122"/>
            </a:endParaRPr>
          </a:p>
        </p:txBody>
      </p:sp>
      <p:sp>
        <p:nvSpPr>
          <p:cNvPr id="3" name="内容占位符 2"/>
          <p:cNvSpPr>
            <a:spLocks noGrp="1"/>
          </p:cNvSpPr>
          <p:nvPr>
            <p:ph idx="1"/>
          </p:nvPr>
        </p:nvSpPr>
        <p:spPr>
          <a:xfrm>
            <a:off x="357158" y="2928934"/>
            <a:ext cx="8540750" cy="1900238"/>
          </a:xfrm>
        </p:spPr>
        <p:txBody>
          <a:bodyPr/>
          <a:lstStyle/>
          <a:p>
            <a:pPr algn="ctr"/>
            <a:r>
              <a:rPr lang="zh-CN" altLang="en-US" dirty="0" smtClean="0">
                <a:solidFill>
                  <a:srgbClr val="000000"/>
                </a:solidFill>
              </a:rPr>
              <a:t>下周一上午</a:t>
            </a:r>
            <a:r>
              <a:rPr lang="en-US" altLang="zh-CN" dirty="0" smtClean="0">
                <a:solidFill>
                  <a:srgbClr val="000000"/>
                </a:solidFill>
              </a:rPr>
              <a:t>8:30</a:t>
            </a:r>
            <a:r>
              <a:rPr lang="zh-CN" altLang="en-US" dirty="0" smtClean="0">
                <a:solidFill>
                  <a:srgbClr val="000000"/>
                </a:solidFill>
              </a:rPr>
              <a:t>在二教</a:t>
            </a:r>
            <a:r>
              <a:rPr lang="en-US" altLang="zh-CN" dirty="0" smtClean="0">
                <a:solidFill>
                  <a:srgbClr val="000000"/>
                </a:solidFill>
              </a:rPr>
              <a:t>211</a:t>
            </a:r>
            <a:r>
              <a:rPr lang="zh-CN" altLang="en-US" dirty="0" smtClean="0">
                <a:solidFill>
                  <a:srgbClr val="000000"/>
                </a:solidFill>
              </a:rPr>
              <a:t>可以看考卷，自我核查分数。不能去的同学可以请同学帮忙。</a:t>
            </a:r>
            <a:endParaRPr lang="zh-CN" altLang="en-US"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0" name="Picture 4" descr="200711279153403_2"/>
          <p:cNvPicPr>
            <a:picLocks noChangeAspect="1" noChangeArrowheads="1"/>
          </p:cNvPicPr>
          <p:nvPr/>
        </p:nvPicPr>
        <p:blipFill>
          <a:blip r:embed="rId2"/>
          <a:srcRect/>
          <a:stretch>
            <a:fillRect/>
          </a:stretch>
        </p:blipFill>
        <p:spPr bwMode="auto">
          <a:xfrm>
            <a:off x="1708150" y="115888"/>
            <a:ext cx="5640388" cy="6669087"/>
          </a:xfrm>
          <a:prstGeom prst="rect">
            <a:avLst/>
          </a:prstGeom>
          <a:noFill/>
        </p:spPr>
      </p:pic>
      <p:sp>
        <p:nvSpPr>
          <p:cNvPr id="70661" name="Text Box 5"/>
          <p:cNvSpPr txBox="1">
            <a:spLocks noChangeArrowheads="1"/>
          </p:cNvSpPr>
          <p:nvPr/>
        </p:nvSpPr>
        <p:spPr bwMode="auto">
          <a:xfrm>
            <a:off x="2195513" y="1125538"/>
            <a:ext cx="1871662" cy="701675"/>
          </a:xfrm>
          <a:prstGeom prst="rect">
            <a:avLst/>
          </a:prstGeom>
          <a:solidFill>
            <a:srgbClr val="000000"/>
          </a:solidFill>
          <a:ln w="9525">
            <a:noFill/>
            <a:miter lim="800000"/>
            <a:headEnd/>
            <a:tailEnd/>
          </a:ln>
          <a:effectLst/>
        </p:spPr>
        <p:txBody>
          <a:bodyPr>
            <a:spAutoFit/>
          </a:bodyPr>
          <a:lstStyle/>
          <a:p>
            <a:pPr>
              <a:spcBef>
                <a:spcPct val="50000"/>
              </a:spcBef>
            </a:pPr>
            <a:r>
              <a:rPr lang="en-US" altLang="zh-CN" sz="4000" b="1" dirty="0" smtClean="0">
                <a:solidFill>
                  <a:srgbClr val="E7BD25"/>
                </a:solidFill>
                <a:latin typeface="华康海报体W12(P)" pitchFamily="82" charset="-122"/>
                <a:ea typeface="华康海报体W12(P)" pitchFamily="82" charset="-122"/>
              </a:rPr>
              <a:t>2016</a:t>
            </a:r>
            <a:endParaRPr lang="en-US" altLang="zh-CN" sz="4000" b="1" dirty="0">
              <a:solidFill>
                <a:srgbClr val="E7BD25"/>
              </a:solidFill>
              <a:latin typeface="华康海报体W12(P)" pitchFamily="82" charset="-122"/>
              <a:ea typeface="华康海报体W12(P)" pitchFamily="8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endParaRPr lang="zh-CN" altLang="zh-CN" dirty="0"/>
          </a:p>
        </p:txBody>
      </p:sp>
      <p:sp>
        <p:nvSpPr>
          <p:cNvPr id="44035" name="Rectangle 3"/>
          <p:cNvSpPr>
            <a:spLocks noGrp="1" noRot="1" noChangeArrowheads="1"/>
          </p:cNvSpPr>
          <p:nvPr>
            <p:ph type="body" idx="1"/>
          </p:nvPr>
        </p:nvSpPr>
        <p:spPr>
          <a:xfrm>
            <a:off x="468313" y="2133600"/>
            <a:ext cx="8229600" cy="2189163"/>
          </a:xfrm>
        </p:spPr>
        <p:txBody>
          <a:bodyPr/>
          <a:lstStyle/>
          <a:p>
            <a:pPr algn="ctr">
              <a:buNone/>
            </a:pPr>
            <a:r>
              <a:rPr lang="en-US" altLang="zh-CN" sz="6000" b="1" dirty="0" smtClean="0">
                <a:solidFill>
                  <a:schemeClr val="accent6">
                    <a:lumMod val="10000"/>
                  </a:schemeClr>
                </a:solidFill>
              </a:rPr>
              <a:t>2016</a:t>
            </a:r>
            <a:r>
              <a:rPr lang="zh-CN" altLang="en-US" sz="6000" b="1" dirty="0" smtClean="0">
                <a:solidFill>
                  <a:schemeClr val="accent6">
                    <a:lumMod val="10000"/>
                  </a:schemeClr>
                </a:solidFill>
              </a:rPr>
              <a:t>年</a:t>
            </a:r>
            <a:r>
              <a:rPr lang="en-US" altLang="zh-CN" sz="6000" b="1" dirty="0" smtClean="0">
                <a:solidFill>
                  <a:schemeClr val="accent6">
                    <a:lumMod val="10000"/>
                  </a:schemeClr>
                </a:solidFill>
              </a:rPr>
              <a:t>2</a:t>
            </a:r>
            <a:r>
              <a:rPr lang="zh-CN" altLang="en-US" sz="6000" b="1" dirty="0" smtClean="0">
                <a:solidFill>
                  <a:schemeClr val="accent6">
                    <a:lumMod val="10000"/>
                  </a:schemeClr>
                </a:solidFill>
              </a:rPr>
              <a:t>月</a:t>
            </a:r>
            <a:r>
              <a:rPr lang="en-US" altLang="zh-CN" sz="6000" b="1" dirty="0" smtClean="0">
                <a:solidFill>
                  <a:schemeClr val="accent6">
                    <a:lumMod val="10000"/>
                  </a:schemeClr>
                </a:solidFill>
              </a:rPr>
              <a:t>22</a:t>
            </a:r>
            <a:r>
              <a:rPr lang="zh-CN" altLang="en-US" sz="6000" b="1" dirty="0" smtClean="0">
                <a:solidFill>
                  <a:schemeClr val="accent6">
                    <a:lumMod val="10000"/>
                  </a:schemeClr>
                </a:solidFill>
              </a:rPr>
              <a:t>日</a:t>
            </a:r>
            <a:endParaRPr lang="en-US" altLang="zh-CN" sz="6000" b="1" dirty="0" smtClean="0">
              <a:solidFill>
                <a:schemeClr val="accent6">
                  <a:lumMod val="10000"/>
                </a:schemeClr>
              </a:solidFill>
            </a:endParaRPr>
          </a:p>
          <a:p>
            <a:pPr algn="ctr">
              <a:buNone/>
            </a:pPr>
            <a:r>
              <a:rPr lang="zh-CN" altLang="en-US" sz="6000" b="1" dirty="0" smtClean="0">
                <a:solidFill>
                  <a:schemeClr val="accent6">
                    <a:lumMod val="10000"/>
                  </a:schemeClr>
                </a:solidFill>
              </a:rPr>
              <a:t>正式</a:t>
            </a:r>
            <a:r>
              <a:rPr lang="zh-CN" altLang="en-US" sz="6000" b="1" dirty="0">
                <a:solidFill>
                  <a:schemeClr val="accent6">
                    <a:lumMod val="10000"/>
                  </a:schemeClr>
                </a:solidFill>
              </a:rPr>
              <a:t>上课</a:t>
            </a:r>
            <a:r>
              <a:rPr lang="zh-CN" altLang="en-US" sz="6000" b="1" dirty="0" smtClean="0">
                <a:solidFill>
                  <a:schemeClr val="accent6">
                    <a:lumMod val="10000"/>
                  </a:schemeClr>
                </a:solidFill>
              </a:rPr>
              <a:t>。</a:t>
            </a:r>
            <a:endParaRPr lang="zh-CN" altLang="en-US" sz="6000" b="1" dirty="0">
              <a:solidFill>
                <a:schemeClr val="accent6">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4035">
                                            <p:txEl>
                                              <p:pRg st="0" end="0"/>
                                            </p:txEl>
                                          </p:spTgt>
                                        </p:tgtEl>
                                        <p:attrNameLst>
                                          <p:attrName>style.visibility</p:attrName>
                                        </p:attrNameLst>
                                      </p:cBhvr>
                                      <p:to>
                                        <p:strVal val="visible"/>
                                      </p:to>
                                    </p:set>
                                    <p:anim calcmode="discrete" valueType="clr">
                                      <p:cBhvr override="childStyle">
                                        <p:cTn id="7" dur="80"/>
                                        <p:tgtEl>
                                          <p:spTgt spid="440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03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403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4035">
                                            <p:txEl>
                                              <p:pRg st="1" end="1"/>
                                            </p:txEl>
                                          </p:spTgt>
                                        </p:tgtEl>
                                        <p:attrNameLst>
                                          <p:attrName>style.visibility</p:attrName>
                                        </p:attrNameLst>
                                      </p:cBhvr>
                                      <p:to>
                                        <p:strVal val="visible"/>
                                      </p:to>
                                    </p:set>
                                    <p:anim calcmode="discrete" valueType="clr">
                                      <p:cBhvr override="childStyle">
                                        <p:cTn id="14" dur="80"/>
                                        <p:tgtEl>
                                          <p:spTgt spid="4403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4035">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44035">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iterate type="lt">
                                    <p:tmPct val="0"/>
                                  </p:iterate>
                                  <p:childTnLst>
                                    <p:set>
                                      <p:cBhvr>
                                        <p:cTn id="20" dur="1" fill="hold">
                                          <p:stCondLst>
                                            <p:cond delay="0"/>
                                          </p:stCondLst>
                                        </p:cTn>
                                        <p:tgtEl>
                                          <p:spTgt spid="44035">
                                            <p:txEl>
                                              <p:pRg st="0" end="0"/>
                                            </p:txEl>
                                          </p:spTgt>
                                        </p:tgtEl>
                                        <p:attrNameLst>
                                          <p:attrName>style.visibility</p:attrName>
                                        </p:attrNameLst>
                                      </p:cBhvr>
                                      <p:to>
                                        <p:strVal val="visible"/>
                                      </p:to>
                                    </p:set>
                                    <p:animEffect transition="in" filter="circle(in)">
                                      <p:cBhvr>
                                        <p:cTn id="21" dur="2000"/>
                                        <p:tgtEl>
                                          <p:spTgt spid="4403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iterate type="lt">
                                    <p:tmPct val="0"/>
                                  </p:iterate>
                                  <p:childTnLst>
                                    <p:set>
                                      <p:cBhvr>
                                        <p:cTn id="25" dur="1" fill="hold">
                                          <p:stCondLst>
                                            <p:cond delay="0"/>
                                          </p:stCondLst>
                                        </p:cTn>
                                        <p:tgtEl>
                                          <p:spTgt spid="44035">
                                            <p:txEl>
                                              <p:pRg st="1" end="1"/>
                                            </p:txEl>
                                          </p:spTgt>
                                        </p:tgtEl>
                                        <p:attrNameLst>
                                          <p:attrName>style.visibility</p:attrName>
                                        </p:attrNameLst>
                                      </p:cBhvr>
                                      <p:to>
                                        <p:strVal val="visible"/>
                                      </p:to>
                                    </p:set>
                                    <p:animEffect transition="in" filter="circle(in)">
                                      <p:cBhvr>
                                        <p:cTn id="26" dur="2000"/>
                                        <p:tgtEl>
                                          <p:spTgt spid="4403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iterate type="lt">
                                    <p:tmPct val="0"/>
                                  </p:iterate>
                                  <p:childTnLst>
                                    <p:set>
                                      <p:cBhvr>
                                        <p:cTn id="30" dur="1" fill="hold">
                                          <p:stCondLst>
                                            <p:cond delay="0"/>
                                          </p:stCondLst>
                                        </p:cTn>
                                        <p:tgtEl>
                                          <p:spTgt spid="44035">
                                            <p:txEl>
                                              <p:pRg st="0" end="0"/>
                                            </p:txEl>
                                          </p:spTgt>
                                        </p:tgtEl>
                                        <p:attrNameLst>
                                          <p:attrName>style.visibility</p:attrName>
                                        </p:attrNameLst>
                                      </p:cBhvr>
                                      <p:to>
                                        <p:strVal val="visible"/>
                                      </p:to>
                                    </p:set>
                                    <p:anim calcmode="lin" valueType="num">
                                      <p:cBhvr>
                                        <p:cTn id="31" dur="10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44035">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4403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403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iterate type="lt">
                                    <p:tmPct val="0"/>
                                  </p:iterate>
                                  <p:childTnLst>
                                    <p:set>
                                      <p:cBhvr>
                                        <p:cTn id="38" dur="1" fill="hold">
                                          <p:stCondLst>
                                            <p:cond delay="0"/>
                                          </p:stCondLst>
                                        </p:cTn>
                                        <p:tgtEl>
                                          <p:spTgt spid="44035">
                                            <p:txEl>
                                              <p:pRg st="1" end="1"/>
                                            </p:txEl>
                                          </p:spTgt>
                                        </p:tgtEl>
                                        <p:attrNameLst>
                                          <p:attrName>style.visibility</p:attrName>
                                        </p:attrNameLst>
                                      </p:cBhvr>
                                      <p:to>
                                        <p:strVal val="visible"/>
                                      </p:to>
                                    </p:set>
                                    <p:anim calcmode="lin" valueType="num">
                                      <p:cBhvr>
                                        <p:cTn id="39" dur="10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40" dur="1000" fill="hold"/>
                                        <p:tgtEl>
                                          <p:spTgt spid="44035">
                                            <p:txEl>
                                              <p:pRg st="1" end="1"/>
                                            </p:txEl>
                                          </p:spTgt>
                                        </p:tgtEl>
                                        <p:attrNameLst>
                                          <p:attrName>ppt_h</p:attrName>
                                        </p:attrNameLst>
                                      </p:cBhvr>
                                      <p:tavLst>
                                        <p:tav tm="0">
                                          <p:val>
                                            <p:fltVal val="0"/>
                                          </p:val>
                                        </p:tav>
                                        <p:tav tm="100000">
                                          <p:val>
                                            <p:strVal val="#ppt_h"/>
                                          </p:val>
                                        </p:tav>
                                      </p:tavLst>
                                    </p:anim>
                                    <p:anim calcmode="lin" valueType="num">
                                      <p:cBhvr>
                                        <p:cTn id="41" dur="1000" fill="hold"/>
                                        <p:tgtEl>
                                          <p:spTgt spid="4403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403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r>
              <a:rPr lang="zh-CN" altLang="en-US"/>
              <a:t>选课提示 </a:t>
            </a:r>
          </a:p>
        </p:txBody>
      </p:sp>
      <p:sp>
        <p:nvSpPr>
          <p:cNvPr id="45059" name="Rectangle 3"/>
          <p:cNvSpPr>
            <a:spLocks noGrp="1" noRot="1" noChangeArrowheads="1"/>
          </p:cNvSpPr>
          <p:nvPr>
            <p:ph type="body" idx="1"/>
          </p:nvPr>
        </p:nvSpPr>
        <p:spPr>
          <a:xfrm>
            <a:off x="179388" y="1233488"/>
            <a:ext cx="8785225" cy="3851275"/>
          </a:xfrm>
        </p:spPr>
        <p:txBody>
          <a:bodyPr/>
          <a:lstStyle/>
          <a:p>
            <a:pPr>
              <a:lnSpc>
                <a:spcPct val="135000"/>
              </a:lnSpc>
            </a:pPr>
            <a:r>
              <a:rPr lang="en-US" altLang="zh-CN" sz="2800" dirty="0">
                <a:solidFill>
                  <a:srgbClr val="0000FF"/>
                </a:solidFill>
              </a:rPr>
              <a:t>1. </a:t>
            </a:r>
            <a:r>
              <a:rPr lang="zh-CN" altLang="en-US" sz="2800" dirty="0">
                <a:solidFill>
                  <a:srgbClr val="0000FF"/>
                </a:solidFill>
              </a:rPr>
              <a:t>北大网上选课通知见教务部主页</a:t>
            </a:r>
            <a:r>
              <a:rPr lang="en-US" altLang="zh-CN" sz="2800" dirty="0">
                <a:solidFill>
                  <a:srgbClr val="66FF33"/>
                </a:solidFill>
                <a:hlinkClick r:id="rId2"/>
              </a:rPr>
              <a:t>http://dean.pku.edu.cn/</a:t>
            </a:r>
            <a:r>
              <a:rPr lang="zh-CN" altLang="en-US" sz="2800" dirty="0">
                <a:solidFill>
                  <a:srgbClr val="0000FF"/>
                </a:solidFill>
              </a:rPr>
              <a:t>，请严格遵守预选时间。</a:t>
            </a:r>
          </a:p>
          <a:p>
            <a:pPr>
              <a:lnSpc>
                <a:spcPct val="135000"/>
              </a:lnSpc>
            </a:pPr>
            <a:r>
              <a:rPr lang="en-US" altLang="zh-CN" sz="2800" dirty="0">
                <a:solidFill>
                  <a:srgbClr val="0000FF"/>
                </a:solidFill>
              </a:rPr>
              <a:t>2. </a:t>
            </a:r>
            <a:r>
              <a:rPr lang="zh-CN" altLang="en-US" sz="2800" dirty="0">
                <a:solidFill>
                  <a:srgbClr val="0000FF"/>
                </a:solidFill>
              </a:rPr>
              <a:t>化学实验类选课截止</a:t>
            </a:r>
            <a:r>
              <a:rPr lang="zh-CN" altLang="en-US" sz="2800" dirty="0" smtClean="0">
                <a:solidFill>
                  <a:srgbClr val="0000FF"/>
                </a:solidFill>
              </a:rPr>
              <a:t>时间在抽签</a:t>
            </a:r>
            <a:r>
              <a:rPr lang="zh-CN" altLang="en-US" sz="2800" dirty="0">
                <a:solidFill>
                  <a:srgbClr val="0000FF"/>
                </a:solidFill>
              </a:rPr>
              <a:t>开始之前，请一定尽早选好，不允许中期退课。</a:t>
            </a:r>
          </a:p>
          <a:p>
            <a:pPr>
              <a:lnSpc>
                <a:spcPct val="135000"/>
              </a:lnSpc>
            </a:pPr>
            <a:r>
              <a:rPr lang="en-US" altLang="zh-CN" sz="2800" dirty="0">
                <a:solidFill>
                  <a:srgbClr val="0000FF"/>
                </a:solidFill>
              </a:rPr>
              <a:t>3. </a:t>
            </a:r>
            <a:r>
              <a:rPr lang="zh-CN" altLang="en-US" sz="2800" dirty="0">
                <a:solidFill>
                  <a:srgbClr val="0000FF"/>
                </a:solidFill>
              </a:rPr>
              <a:t>学生如果在校外访问，需要用</a:t>
            </a:r>
            <a:r>
              <a:rPr lang="en-US" altLang="zh-CN" sz="2800" dirty="0" err="1">
                <a:solidFill>
                  <a:srgbClr val="0000FF"/>
                </a:solidFill>
              </a:rPr>
              <a:t>vpn</a:t>
            </a:r>
            <a:r>
              <a:rPr lang="zh-CN" altLang="en-US" sz="2800" dirty="0">
                <a:solidFill>
                  <a:srgbClr val="0000FF"/>
                </a:solidFill>
              </a:rPr>
              <a:t>服务。</a:t>
            </a:r>
            <a:r>
              <a:rPr lang="en-US" altLang="zh-CN" sz="2800" dirty="0" err="1">
                <a:solidFill>
                  <a:srgbClr val="0000FF"/>
                </a:solidFill>
              </a:rPr>
              <a:t>vpn</a:t>
            </a:r>
            <a:r>
              <a:rPr lang="zh-CN" altLang="en-US" sz="2800" dirty="0">
                <a:solidFill>
                  <a:srgbClr val="0000FF"/>
                </a:solidFill>
              </a:rPr>
              <a:t>服务地址：</a:t>
            </a:r>
            <a:r>
              <a:rPr lang="en-US" altLang="zh-CN" sz="2800" dirty="0">
                <a:solidFill>
                  <a:srgbClr val="0000FF"/>
                </a:solidFill>
                <a:hlinkClick r:id="rId3"/>
              </a:rPr>
              <a:t>https://its.pku.edu.cn/index.htm</a:t>
            </a:r>
            <a:endParaRPr lang="en-US" altLang="zh-CN" sz="2800" dirty="0">
              <a:solidFill>
                <a:srgbClr val="0000FF"/>
              </a:solidFill>
            </a:endParaRPr>
          </a:p>
          <a:p>
            <a:pPr>
              <a:lnSpc>
                <a:spcPct val="135000"/>
              </a:lnSpc>
            </a:pPr>
            <a:r>
              <a:rPr lang="en-US" altLang="zh-CN" sz="2800" dirty="0">
                <a:solidFill>
                  <a:srgbClr val="0000FF"/>
                </a:solidFill>
              </a:rPr>
              <a:t>4. </a:t>
            </a:r>
            <a:r>
              <a:rPr lang="zh-CN" altLang="en-US" sz="2800" dirty="0">
                <a:solidFill>
                  <a:srgbClr val="0000FF"/>
                </a:solidFill>
              </a:rPr>
              <a:t>北大本科生选课手册（电子版）见教务</a:t>
            </a:r>
            <a:r>
              <a:rPr lang="zh-CN" altLang="en-US" sz="2800" dirty="0" smtClean="0">
                <a:solidFill>
                  <a:srgbClr val="0000FF"/>
                </a:solidFill>
              </a:rPr>
              <a:t>部网页</a:t>
            </a:r>
            <a:endParaRPr lang="zh-CN" altLang="en-US" sz="2800" dirty="0">
              <a:solidFill>
                <a:srgbClr val="0000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r>
              <a:rPr lang="zh-CN" altLang="en-US" b="1"/>
              <a:t>选课提示</a:t>
            </a:r>
          </a:p>
        </p:txBody>
      </p:sp>
      <p:sp>
        <p:nvSpPr>
          <p:cNvPr id="73731" name="Rectangle 3"/>
          <p:cNvSpPr>
            <a:spLocks noGrp="1" noRot="1" noChangeArrowheads="1"/>
          </p:cNvSpPr>
          <p:nvPr>
            <p:ph type="body" idx="1"/>
          </p:nvPr>
        </p:nvSpPr>
        <p:spPr>
          <a:xfrm>
            <a:off x="323850" y="1989138"/>
            <a:ext cx="8540750" cy="4498975"/>
          </a:xfrm>
        </p:spPr>
        <p:txBody>
          <a:bodyPr/>
          <a:lstStyle/>
          <a:p>
            <a:r>
              <a:rPr lang="en-US" altLang="zh-CN" sz="2800" dirty="0" smtClean="0">
                <a:solidFill>
                  <a:srgbClr val="0000FF"/>
                </a:solidFill>
              </a:rPr>
              <a:t>5.  </a:t>
            </a:r>
            <a:r>
              <a:rPr lang="zh-CN" altLang="en-US" sz="2800" dirty="0" smtClean="0">
                <a:solidFill>
                  <a:srgbClr val="0000FF"/>
                </a:solidFill>
              </a:rPr>
              <a:t>选课时间请参看北大教务部网页。</a:t>
            </a:r>
            <a:endParaRPr lang="en-US" altLang="zh-CN" sz="2800" dirty="0" smtClean="0">
              <a:solidFill>
                <a:srgbClr val="0000FF"/>
              </a:solidFill>
            </a:endParaRPr>
          </a:p>
          <a:p>
            <a:endParaRPr lang="en-US" altLang="zh-CN" sz="2800" dirty="0">
              <a:solidFill>
                <a:srgbClr val="0000FF"/>
              </a:solidFill>
            </a:endParaRPr>
          </a:p>
          <a:p>
            <a:r>
              <a:rPr lang="en-US" altLang="zh-CN" sz="2800" dirty="0">
                <a:solidFill>
                  <a:srgbClr val="0000FF"/>
                </a:solidFill>
              </a:rPr>
              <a:t>6.  </a:t>
            </a:r>
            <a:r>
              <a:rPr lang="zh-CN" altLang="en-US" sz="2800" dirty="0">
                <a:solidFill>
                  <a:srgbClr val="0000FF"/>
                </a:solidFill>
              </a:rPr>
              <a:t>缓考和重修课程也要由学生在网上进行</a:t>
            </a:r>
            <a:r>
              <a:rPr lang="zh-CN" altLang="en-US" sz="2800" dirty="0" smtClean="0">
                <a:solidFill>
                  <a:srgbClr val="0000FF"/>
                </a:solidFill>
              </a:rPr>
              <a:t>选课。</a:t>
            </a:r>
            <a:endParaRPr lang="en-US" altLang="zh-CN" sz="2800" dirty="0" smtClean="0">
              <a:solidFill>
                <a:srgbClr val="0000FF"/>
              </a:solidFill>
            </a:endParaRPr>
          </a:p>
          <a:p>
            <a:endParaRPr lang="en-US" altLang="zh-CN" sz="2800" dirty="0" smtClean="0">
              <a:solidFill>
                <a:srgbClr val="0000FF"/>
              </a:solidFill>
            </a:endParaRPr>
          </a:p>
          <a:p>
            <a:r>
              <a:rPr lang="en-US" altLang="zh-CN" sz="2800" dirty="0" smtClean="0">
                <a:solidFill>
                  <a:srgbClr val="0000FF"/>
                </a:solidFill>
              </a:rPr>
              <a:t>7.  </a:t>
            </a:r>
            <a:r>
              <a:rPr lang="zh-CN" altLang="en-US" sz="2800" dirty="0" smtClean="0">
                <a:solidFill>
                  <a:srgbClr val="0000FF"/>
                </a:solidFill>
              </a:rPr>
              <a:t>体育课程教学管理办法参看</a:t>
            </a:r>
            <a:r>
              <a:rPr lang="en-US" altLang="zh-CN" sz="2800" dirty="0" smtClean="0">
                <a:solidFill>
                  <a:srgbClr val="0000FF"/>
                </a:solidFill>
              </a:rPr>
              <a:t>《</a:t>
            </a:r>
            <a:r>
              <a:rPr lang="zh-CN" altLang="en-US" sz="2800" dirty="0" smtClean="0">
                <a:solidFill>
                  <a:srgbClr val="0000FF"/>
                </a:solidFill>
              </a:rPr>
              <a:t>北京大学本科生学习与生活指导手册</a:t>
            </a:r>
            <a:r>
              <a:rPr lang="en-US" altLang="zh-CN" sz="2800" dirty="0" smtClean="0">
                <a:solidFill>
                  <a:srgbClr val="0000FF"/>
                </a:solidFill>
              </a:rPr>
              <a:t>》</a:t>
            </a:r>
            <a:r>
              <a:rPr lang="zh-CN" altLang="en-US" sz="2800" dirty="0" smtClean="0">
                <a:solidFill>
                  <a:srgbClr val="0000FF"/>
                </a:solidFill>
              </a:rPr>
              <a:t>。</a:t>
            </a:r>
            <a:endParaRPr lang="zh-CN" altLang="en-US" sz="2800" dirty="0">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临床</a:t>
            </a:r>
            <a:r>
              <a:rPr lang="zh-CN" altLang="en-US" smtClean="0"/>
              <a:t>、</a:t>
            </a:r>
            <a:r>
              <a:rPr lang="zh-CN" altLang="en-US" smtClean="0"/>
              <a:t>基础增加</a:t>
            </a:r>
            <a:r>
              <a:rPr lang="zh-CN" altLang="en-US" dirty="0" smtClean="0"/>
              <a:t>专业课</a:t>
            </a:r>
            <a:endParaRPr lang="zh-CN" altLang="en-US" dirty="0"/>
          </a:p>
        </p:txBody>
      </p:sp>
      <p:sp>
        <p:nvSpPr>
          <p:cNvPr id="3" name="内容占位符 2"/>
          <p:cNvSpPr>
            <a:spLocks noGrp="1"/>
          </p:cNvSpPr>
          <p:nvPr>
            <p:ph idx="1"/>
          </p:nvPr>
        </p:nvSpPr>
        <p:spPr>
          <a:xfrm>
            <a:off x="214282" y="1428736"/>
            <a:ext cx="8929718" cy="4498975"/>
          </a:xfrm>
        </p:spPr>
        <p:txBody>
          <a:bodyPr/>
          <a:lstStyle/>
          <a:p>
            <a:r>
              <a:rPr lang="zh-CN" altLang="en-US" dirty="0" smtClean="0">
                <a:solidFill>
                  <a:srgbClr val="000000"/>
                </a:solidFill>
              </a:rPr>
              <a:t>请以下各专业同学注意（</a:t>
            </a:r>
            <a:r>
              <a:rPr lang="zh-CN" altLang="en-US" dirty="0" smtClean="0">
                <a:solidFill>
                  <a:srgbClr val="00FF00"/>
                </a:solidFill>
                <a:effectLst>
                  <a:outerShdw blurRad="38100" dist="38100" dir="2700000" algn="tl">
                    <a:srgbClr val="000000">
                      <a:alpha val="43137"/>
                    </a:srgbClr>
                  </a:outerShdw>
                </a:effectLst>
              </a:rPr>
              <a:t>不需要网上选课</a:t>
            </a:r>
            <a:r>
              <a:rPr lang="zh-CN" altLang="en-US" dirty="0" smtClean="0">
                <a:solidFill>
                  <a:srgbClr val="000000"/>
                </a:solidFill>
              </a:rPr>
              <a:t>）：</a:t>
            </a:r>
            <a:endParaRPr lang="en-US" altLang="zh-CN" dirty="0" smtClean="0">
              <a:solidFill>
                <a:srgbClr val="000000"/>
              </a:solidFill>
            </a:endParaRPr>
          </a:p>
          <a:p>
            <a:pPr lvl="1"/>
            <a:r>
              <a:rPr lang="zh-CN" altLang="en-US" b="1" dirty="0">
                <a:solidFill>
                  <a:srgbClr val="0000FF"/>
                </a:solidFill>
              </a:rPr>
              <a:t>医学</a:t>
            </a:r>
            <a:r>
              <a:rPr lang="zh-CN" altLang="en-US" b="1" dirty="0" smtClean="0">
                <a:solidFill>
                  <a:srgbClr val="0000FF"/>
                </a:solidFill>
              </a:rPr>
              <a:t>史</a:t>
            </a:r>
            <a:endParaRPr lang="en-US" altLang="zh-CN" sz="2400" dirty="0" smtClean="0">
              <a:solidFill>
                <a:srgbClr val="000000"/>
              </a:solidFill>
            </a:endParaRPr>
          </a:p>
          <a:p>
            <a:pPr lvl="2"/>
            <a:r>
              <a:rPr lang="en-US" altLang="zh-CN" sz="2800" dirty="0" smtClean="0">
                <a:solidFill>
                  <a:srgbClr val="000000"/>
                </a:solidFill>
              </a:rPr>
              <a:t>1</a:t>
            </a:r>
            <a:r>
              <a:rPr lang="zh-CN" altLang="en-US" sz="2800" dirty="0" smtClean="0">
                <a:solidFill>
                  <a:srgbClr val="000000"/>
                </a:solidFill>
              </a:rPr>
              <a:t>班 临床</a:t>
            </a:r>
            <a:r>
              <a:rPr lang="en-US" altLang="zh-CN" sz="2800" dirty="0" smtClean="0">
                <a:solidFill>
                  <a:srgbClr val="000000"/>
                </a:solidFill>
              </a:rPr>
              <a:t>1-5</a:t>
            </a:r>
            <a:r>
              <a:rPr lang="zh-CN" altLang="en-US" sz="2800" dirty="0" smtClean="0">
                <a:solidFill>
                  <a:srgbClr val="000000"/>
                </a:solidFill>
              </a:rPr>
              <a:t>班</a:t>
            </a:r>
            <a:endParaRPr lang="en-US" altLang="zh-CN" sz="2800" dirty="0" smtClean="0">
              <a:solidFill>
                <a:srgbClr val="000000"/>
              </a:solidFill>
            </a:endParaRPr>
          </a:p>
          <a:p>
            <a:pPr lvl="2"/>
            <a:r>
              <a:rPr lang="en-US" altLang="zh-CN" sz="2800" dirty="0" smtClean="0">
                <a:solidFill>
                  <a:srgbClr val="000000"/>
                </a:solidFill>
              </a:rPr>
              <a:t>2</a:t>
            </a:r>
            <a:r>
              <a:rPr lang="zh-CN" altLang="en-US" sz="2800" dirty="0" smtClean="0">
                <a:solidFill>
                  <a:srgbClr val="000000"/>
                </a:solidFill>
              </a:rPr>
              <a:t>班 临床</a:t>
            </a:r>
            <a:r>
              <a:rPr lang="en-US" altLang="zh-CN" sz="2800" dirty="0" smtClean="0">
                <a:solidFill>
                  <a:srgbClr val="000000"/>
                </a:solidFill>
              </a:rPr>
              <a:t>6-9</a:t>
            </a:r>
            <a:r>
              <a:rPr lang="zh-CN" altLang="en-US" sz="2800" dirty="0" smtClean="0">
                <a:solidFill>
                  <a:srgbClr val="000000"/>
                </a:solidFill>
              </a:rPr>
              <a:t>班</a:t>
            </a:r>
            <a:r>
              <a:rPr lang="en-US" altLang="zh-CN" sz="2800" dirty="0" smtClean="0">
                <a:solidFill>
                  <a:srgbClr val="000000"/>
                </a:solidFill>
              </a:rPr>
              <a:t>+</a:t>
            </a:r>
            <a:r>
              <a:rPr lang="zh-CN" altLang="en-US" sz="2800" dirty="0" smtClean="0">
                <a:solidFill>
                  <a:srgbClr val="000000"/>
                </a:solidFill>
              </a:rPr>
              <a:t>基础</a:t>
            </a:r>
            <a:endParaRPr lang="en-US" altLang="zh-CN" sz="2800" dirty="0" smtClean="0">
              <a:solidFill>
                <a:srgbClr val="000000"/>
              </a:solidFill>
            </a:endParaRPr>
          </a:p>
          <a:p>
            <a:pPr lvl="1">
              <a:buNone/>
            </a:pPr>
            <a:r>
              <a:rPr lang="en-US" altLang="zh-CN" dirty="0" smtClean="0">
                <a:solidFill>
                  <a:srgbClr val="000000"/>
                </a:solidFill>
              </a:rPr>
              <a:t>		</a:t>
            </a:r>
            <a:r>
              <a:rPr lang="zh-CN" altLang="en-US" dirty="0" smtClean="0">
                <a:solidFill>
                  <a:srgbClr val="000000"/>
                </a:solidFill>
              </a:rPr>
              <a:t>上课时间：</a:t>
            </a:r>
            <a:r>
              <a:rPr lang="en-US" altLang="zh-CN" dirty="0" smtClean="0">
                <a:solidFill>
                  <a:srgbClr val="000000"/>
                </a:solidFill>
              </a:rPr>
              <a:t>1-16</a:t>
            </a:r>
            <a:r>
              <a:rPr lang="zh-CN" altLang="en-US" dirty="0" smtClean="0">
                <a:solidFill>
                  <a:srgbClr val="000000"/>
                </a:solidFill>
              </a:rPr>
              <a:t>周  周二下午</a:t>
            </a:r>
            <a:r>
              <a:rPr lang="en-US" altLang="zh-CN" dirty="0" smtClean="0">
                <a:solidFill>
                  <a:srgbClr val="000000"/>
                </a:solidFill>
              </a:rPr>
              <a:t>5-6</a:t>
            </a:r>
            <a:r>
              <a:rPr lang="zh-CN" altLang="en-US" dirty="0" smtClean="0">
                <a:solidFill>
                  <a:srgbClr val="000000"/>
                </a:solidFill>
              </a:rPr>
              <a:t>节 </a:t>
            </a:r>
            <a:r>
              <a:rPr lang="en-US" altLang="zh-CN" dirty="0" smtClean="0">
                <a:solidFill>
                  <a:srgbClr val="000000"/>
                </a:solidFill>
              </a:rPr>
              <a:t>1</a:t>
            </a:r>
            <a:r>
              <a:rPr lang="zh-CN" altLang="en-US" dirty="0" smtClean="0">
                <a:solidFill>
                  <a:srgbClr val="000000"/>
                </a:solidFill>
              </a:rPr>
              <a:t>班</a:t>
            </a:r>
            <a:endParaRPr lang="en-US" altLang="zh-CN" dirty="0" smtClean="0">
              <a:solidFill>
                <a:srgbClr val="000000"/>
              </a:solidFill>
            </a:endParaRPr>
          </a:p>
          <a:p>
            <a:pPr lvl="1">
              <a:buNone/>
            </a:pPr>
            <a:r>
              <a:rPr lang="en-US" altLang="zh-CN" dirty="0" smtClean="0">
                <a:solidFill>
                  <a:srgbClr val="000000"/>
                </a:solidFill>
              </a:rPr>
              <a:t>                                                  7-8</a:t>
            </a:r>
            <a:r>
              <a:rPr lang="zh-CN" altLang="en-US" dirty="0" smtClean="0">
                <a:solidFill>
                  <a:srgbClr val="000000"/>
                </a:solidFill>
              </a:rPr>
              <a:t>节 </a:t>
            </a:r>
            <a:r>
              <a:rPr lang="en-US" altLang="zh-CN" dirty="0" smtClean="0">
                <a:solidFill>
                  <a:srgbClr val="000000"/>
                </a:solidFill>
              </a:rPr>
              <a:t>2</a:t>
            </a:r>
            <a:r>
              <a:rPr lang="zh-CN" altLang="en-US" dirty="0" smtClean="0">
                <a:solidFill>
                  <a:srgbClr val="000000"/>
                </a:solidFill>
              </a:rPr>
              <a:t>班</a:t>
            </a:r>
            <a:endParaRPr lang="en-US" altLang="zh-CN" dirty="0" smtClean="0">
              <a:solidFill>
                <a:srgbClr val="000000"/>
              </a:solidFill>
            </a:endParaRPr>
          </a:p>
          <a:p>
            <a:pPr lvl="1">
              <a:buNone/>
            </a:pPr>
            <a:r>
              <a:rPr lang="zh-CN" altLang="en-US" dirty="0" smtClean="0">
                <a:solidFill>
                  <a:srgbClr val="000000"/>
                </a:solidFill>
              </a:rPr>
              <a:t> </a:t>
            </a:r>
            <a:endParaRPr lang="en-US" altLang="zh-CN" dirty="0" smtClean="0">
              <a:solidFill>
                <a:srgbClr val="000000"/>
              </a:solidFill>
            </a:endParaRPr>
          </a:p>
          <a:p>
            <a:pPr lvl="2">
              <a:buNone/>
            </a:pPr>
            <a:endParaRPr lang="en-US" altLang="zh-CN" sz="2000" dirty="0" smtClean="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250825" y="404813"/>
            <a:ext cx="8540750" cy="1143000"/>
          </a:xfrm>
        </p:spPr>
        <p:txBody>
          <a:bodyPr/>
          <a:lstStyle/>
          <a:p>
            <a:r>
              <a:rPr lang="zh-CN" altLang="en-US"/>
              <a:t>关于纸版课表的解读 </a:t>
            </a:r>
          </a:p>
        </p:txBody>
      </p:sp>
      <p:sp>
        <p:nvSpPr>
          <p:cNvPr id="56323" name="Rectangle 3"/>
          <p:cNvSpPr>
            <a:spLocks noGrp="1" noRot="1" noChangeArrowheads="1"/>
          </p:cNvSpPr>
          <p:nvPr>
            <p:ph type="body" idx="1"/>
          </p:nvPr>
        </p:nvSpPr>
        <p:spPr>
          <a:xfrm>
            <a:off x="250825" y="1916113"/>
            <a:ext cx="8713788" cy="4941887"/>
          </a:xfrm>
        </p:spPr>
        <p:txBody>
          <a:bodyPr/>
          <a:lstStyle/>
          <a:p>
            <a:pPr>
              <a:lnSpc>
                <a:spcPct val="125000"/>
              </a:lnSpc>
            </a:pPr>
            <a:r>
              <a:rPr lang="en-US" altLang="zh-CN" sz="2400" dirty="0">
                <a:solidFill>
                  <a:srgbClr val="0000FF"/>
                </a:solidFill>
              </a:rPr>
              <a:t>1. </a:t>
            </a:r>
            <a:r>
              <a:rPr lang="zh-CN" altLang="en-US" sz="2400" b="1" dirty="0">
                <a:solidFill>
                  <a:srgbClr val="66FF33"/>
                </a:solidFill>
              </a:rPr>
              <a:t>大英</a:t>
            </a:r>
            <a:r>
              <a:rPr lang="zh-CN" altLang="en-US" sz="2400" dirty="0">
                <a:solidFill>
                  <a:srgbClr val="0000FF"/>
                </a:solidFill>
              </a:rPr>
              <a:t>选课（医英班除外）：</a:t>
            </a:r>
            <a:r>
              <a:rPr lang="zh-CN" altLang="en-US" sz="2400" b="1" dirty="0">
                <a:solidFill>
                  <a:srgbClr val="FF0066"/>
                </a:solidFill>
                <a:ea typeface="华康海报体W12(P)" pitchFamily="82" charset="-122"/>
              </a:rPr>
              <a:t>纸版课表没有</a:t>
            </a:r>
          </a:p>
          <a:p>
            <a:pPr>
              <a:lnSpc>
                <a:spcPct val="125000"/>
              </a:lnSpc>
            </a:pPr>
            <a:r>
              <a:rPr lang="zh-CN" altLang="en-US" sz="2800" dirty="0">
                <a:solidFill>
                  <a:srgbClr val="0000FF"/>
                </a:solidFill>
              </a:rPr>
              <a:t>   请同学根据本人本学期的英语分级以及英语成绩选择下学期英语班级。</a:t>
            </a:r>
          </a:p>
          <a:p>
            <a:pPr>
              <a:lnSpc>
                <a:spcPct val="125000"/>
              </a:lnSpc>
            </a:pPr>
            <a:r>
              <a:rPr lang="zh-CN" altLang="en-US" sz="2800" dirty="0">
                <a:solidFill>
                  <a:srgbClr val="0000FF"/>
                </a:solidFill>
              </a:rPr>
              <a:t>   注：英语是必修学分（</a:t>
            </a:r>
            <a:r>
              <a:rPr lang="en-US" altLang="zh-CN" sz="2800" dirty="0">
                <a:solidFill>
                  <a:srgbClr val="0000FF"/>
                </a:solidFill>
              </a:rPr>
              <a:t>4</a:t>
            </a:r>
            <a:r>
              <a:rPr lang="zh-CN" altLang="en-US" sz="2800" dirty="0">
                <a:solidFill>
                  <a:srgbClr val="0000FF"/>
                </a:solidFill>
              </a:rPr>
              <a:t>学分</a:t>
            </a:r>
            <a:r>
              <a:rPr lang="en-US" altLang="zh-CN" sz="2800" dirty="0">
                <a:solidFill>
                  <a:srgbClr val="0000FF"/>
                </a:solidFill>
              </a:rPr>
              <a:t>/</a:t>
            </a:r>
            <a:r>
              <a:rPr lang="zh-CN" altLang="en-US" sz="2800" dirty="0">
                <a:solidFill>
                  <a:srgbClr val="0000FF"/>
                </a:solidFill>
              </a:rPr>
              <a:t>学年</a:t>
            </a:r>
            <a:r>
              <a:rPr lang="zh-CN" altLang="en-US" sz="2800" dirty="0" smtClean="0">
                <a:solidFill>
                  <a:srgbClr val="0000FF"/>
                </a:solidFill>
              </a:rPr>
              <a:t>）</a:t>
            </a:r>
            <a:endParaRPr lang="zh-CN" altLang="en-US" sz="2800" dirty="0">
              <a:solidFill>
                <a:srgbClr val="0000FF"/>
              </a:solidFill>
            </a:endParaRPr>
          </a:p>
          <a:p>
            <a:pPr>
              <a:lnSpc>
                <a:spcPct val="125000"/>
              </a:lnSpc>
            </a:pPr>
            <a:r>
              <a:rPr lang="zh-CN" altLang="en-US" sz="2800" dirty="0">
                <a:solidFill>
                  <a:srgbClr val="0000FF"/>
                </a:solidFill>
              </a:rPr>
              <a:t>英语选课通知见教务部网页</a:t>
            </a:r>
          </a:p>
          <a:p>
            <a:pPr lvl="1">
              <a:lnSpc>
                <a:spcPct val="125000"/>
              </a:lnSpc>
            </a:pPr>
            <a:r>
              <a:rPr lang="zh-CN" altLang="en-US" b="1" dirty="0"/>
              <a:t>英语选课过程遇到问题</a:t>
            </a:r>
            <a:r>
              <a:rPr lang="zh-CN" altLang="en-US" b="1" dirty="0" smtClean="0"/>
              <a:t>请在工作时间拨打</a:t>
            </a:r>
            <a:r>
              <a:rPr lang="zh-CN" altLang="en-US" b="1" dirty="0"/>
              <a:t>电话：</a:t>
            </a:r>
            <a:r>
              <a:rPr lang="en-US" altLang="zh-CN" b="1" dirty="0" smtClean="0"/>
              <a:t>62751585</a:t>
            </a:r>
            <a:endParaRPr lang="zh-CN" alt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323850" y="260350"/>
            <a:ext cx="8540750" cy="1143000"/>
          </a:xfrm>
        </p:spPr>
        <p:txBody>
          <a:bodyPr/>
          <a:lstStyle/>
          <a:p>
            <a:r>
              <a:rPr lang="zh-CN" altLang="en-US" dirty="0"/>
              <a:t>关于纸版课表的解读 </a:t>
            </a:r>
          </a:p>
        </p:txBody>
      </p:sp>
      <p:sp>
        <p:nvSpPr>
          <p:cNvPr id="57347" name="Rectangle 3"/>
          <p:cNvSpPr>
            <a:spLocks noGrp="1" noRot="1" noChangeArrowheads="1"/>
          </p:cNvSpPr>
          <p:nvPr>
            <p:ph type="body" idx="1"/>
          </p:nvPr>
        </p:nvSpPr>
        <p:spPr>
          <a:xfrm>
            <a:off x="714348" y="1857364"/>
            <a:ext cx="7286676" cy="3946537"/>
          </a:xfrm>
        </p:spPr>
        <p:txBody>
          <a:bodyPr/>
          <a:lstStyle/>
          <a:p>
            <a:pPr algn="ctr"/>
            <a:r>
              <a:rPr lang="en-US" altLang="zh-CN" sz="2800" dirty="0">
                <a:solidFill>
                  <a:srgbClr val="0000FF"/>
                </a:solidFill>
              </a:rPr>
              <a:t>2</a:t>
            </a:r>
            <a:r>
              <a:rPr lang="en-US" altLang="zh-CN" sz="2800" dirty="0" smtClean="0">
                <a:solidFill>
                  <a:srgbClr val="0000FF"/>
                </a:solidFill>
              </a:rPr>
              <a:t>.</a:t>
            </a:r>
            <a:r>
              <a:rPr lang="zh-CN" altLang="en-US" sz="2800" b="1" dirty="0" smtClean="0">
                <a:solidFill>
                  <a:srgbClr val="66FF33"/>
                </a:solidFill>
              </a:rPr>
              <a:t>中国近现代史纲要</a:t>
            </a:r>
            <a:r>
              <a:rPr lang="zh-CN" altLang="en-US" sz="2800" b="1" dirty="0" smtClean="0">
                <a:solidFill>
                  <a:srgbClr val="FF0066"/>
                </a:solidFill>
                <a:ea typeface="华康海报体W12(P)" pitchFamily="82" charset="-122"/>
              </a:rPr>
              <a:t>纸版课表没有</a:t>
            </a:r>
            <a:r>
              <a:rPr lang="zh-CN" altLang="en-US" sz="2800" dirty="0" smtClean="0">
                <a:solidFill>
                  <a:srgbClr val="0000FF"/>
                </a:solidFill>
              </a:rPr>
              <a:t>：</a:t>
            </a:r>
            <a:endParaRPr lang="en-US" altLang="zh-CN" sz="2800" dirty="0" smtClean="0">
              <a:solidFill>
                <a:srgbClr val="0000FF"/>
              </a:solidFill>
            </a:endParaRPr>
          </a:p>
          <a:p>
            <a:pPr algn="ctr"/>
            <a:r>
              <a:rPr lang="zh-CN" altLang="en-US" sz="3600" dirty="0" smtClean="0">
                <a:solidFill>
                  <a:srgbClr val="0000FF"/>
                </a:solidFill>
              </a:rPr>
              <a:t>自主选择</a:t>
            </a:r>
            <a:endParaRPr lang="en-US" altLang="zh-CN" sz="3600" dirty="0" smtClean="0">
              <a:solidFill>
                <a:srgbClr val="0000FF"/>
              </a:solidFill>
            </a:endParaRPr>
          </a:p>
          <a:p>
            <a:pPr algn="ctr"/>
            <a:endParaRPr lang="en-US" altLang="zh-CN" sz="2800" dirty="0" smtClean="0">
              <a:solidFill>
                <a:srgbClr val="0000FF"/>
              </a:solidFill>
            </a:endParaRPr>
          </a:p>
          <a:p>
            <a:pPr algn="ctr"/>
            <a:r>
              <a:rPr lang="en-US" altLang="zh-CN" sz="2800" dirty="0" smtClean="0">
                <a:solidFill>
                  <a:srgbClr val="0000FF"/>
                </a:solidFill>
              </a:rPr>
              <a:t>   </a:t>
            </a:r>
            <a:r>
              <a:rPr lang="zh-CN" altLang="en-US" sz="2800" dirty="0" smtClean="0"/>
              <a:t>建议：选择</a:t>
            </a:r>
            <a:r>
              <a:rPr lang="en-US" altLang="zh-CN" sz="2800" dirty="0" smtClean="0"/>
              <a:t>2</a:t>
            </a:r>
            <a:r>
              <a:rPr lang="zh-CN" altLang="en-US" sz="2800" dirty="0" smtClean="0"/>
              <a:t>号、</a:t>
            </a:r>
            <a:r>
              <a:rPr lang="en-US" altLang="zh-CN" sz="2800" dirty="0" smtClean="0"/>
              <a:t>4</a:t>
            </a:r>
            <a:r>
              <a:rPr lang="zh-CN" altLang="en-US" sz="2800" dirty="0" smtClean="0"/>
              <a:t>号、</a:t>
            </a:r>
            <a:r>
              <a:rPr lang="en-US" altLang="zh-CN" sz="2800" dirty="0" smtClean="0"/>
              <a:t>8</a:t>
            </a:r>
            <a:r>
              <a:rPr lang="zh-CN" altLang="en-US" sz="2800" dirty="0" smtClean="0"/>
              <a:t>号班，</a:t>
            </a:r>
            <a:endParaRPr lang="en-US" altLang="zh-CN" sz="2800" dirty="0" smtClean="0"/>
          </a:p>
          <a:p>
            <a:pPr algn="ctr"/>
            <a:r>
              <a:rPr lang="en-US" altLang="zh-CN" sz="2800" dirty="0" smtClean="0"/>
              <a:t>200</a:t>
            </a:r>
            <a:r>
              <a:rPr lang="zh-CN" altLang="en-US" sz="2800" dirty="0" smtClean="0"/>
              <a:t>人限选</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1625" y="1600200"/>
            <a:ext cx="8128027" cy="4498975"/>
          </a:xfrm>
        </p:spPr>
        <p:txBody>
          <a:bodyPr/>
          <a:lstStyle/>
          <a:p>
            <a:r>
              <a:rPr lang="en-US" altLang="zh-CN" dirty="0" smtClean="0">
                <a:solidFill>
                  <a:srgbClr val="0000FF"/>
                </a:solidFill>
              </a:rPr>
              <a:t>3. </a:t>
            </a:r>
            <a:r>
              <a:rPr lang="zh-CN" altLang="en-US" dirty="0" smtClean="0">
                <a:solidFill>
                  <a:srgbClr val="00FF00"/>
                </a:solidFill>
              </a:rPr>
              <a:t>体育</a:t>
            </a:r>
            <a:r>
              <a:rPr lang="zh-CN" altLang="en-US" dirty="0" smtClean="0">
                <a:solidFill>
                  <a:srgbClr val="0000FF"/>
                </a:solidFill>
              </a:rPr>
              <a:t>课的提醒：</a:t>
            </a:r>
            <a:endParaRPr lang="en-US" altLang="zh-CN" dirty="0" smtClean="0">
              <a:solidFill>
                <a:srgbClr val="0000FF"/>
              </a:solidFill>
            </a:endParaRPr>
          </a:p>
          <a:p>
            <a:r>
              <a:rPr lang="en-US" altLang="zh-CN" sz="2800" dirty="0" smtClean="0">
                <a:solidFill>
                  <a:srgbClr val="000000"/>
                </a:solidFill>
              </a:rPr>
              <a:t>1</a:t>
            </a:r>
            <a:r>
              <a:rPr lang="zh-CN" altLang="en-US" sz="2800" dirty="0" smtClean="0">
                <a:solidFill>
                  <a:srgbClr val="000000"/>
                </a:solidFill>
              </a:rPr>
              <a:t>）</a:t>
            </a:r>
            <a:r>
              <a:rPr lang="en-US" altLang="zh-CN" sz="2800" dirty="0" smtClean="0">
                <a:solidFill>
                  <a:srgbClr val="000000"/>
                </a:solidFill>
              </a:rPr>
              <a:t> </a:t>
            </a:r>
            <a:r>
              <a:rPr lang="zh-CN" altLang="en-US" sz="2800" dirty="0" smtClean="0">
                <a:solidFill>
                  <a:srgbClr val="000000"/>
                </a:solidFill>
              </a:rPr>
              <a:t>第一学期没选的第二学期务必请尽力选上，如果两个学期都没有选上，需要回医学部后，自己主动跟教办或者医学部教育处申请，额外多修一次体育课，否则影响本科毕业。</a:t>
            </a:r>
            <a:endParaRPr lang="en-US" altLang="zh-CN" sz="2800" dirty="0" smtClean="0">
              <a:solidFill>
                <a:srgbClr val="000000"/>
              </a:solidFill>
            </a:endParaRPr>
          </a:p>
          <a:p>
            <a:r>
              <a:rPr lang="en-US" altLang="zh-CN" sz="2800" dirty="0" smtClean="0">
                <a:solidFill>
                  <a:srgbClr val="000000"/>
                </a:solidFill>
              </a:rPr>
              <a:t>2</a:t>
            </a:r>
            <a:r>
              <a:rPr lang="zh-CN" altLang="en-US" sz="2800" dirty="0" smtClean="0">
                <a:solidFill>
                  <a:srgbClr val="000000"/>
                </a:solidFill>
              </a:rPr>
              <a:t>）</a:t>
            </a:r>
            <a:r>
              <a:rPr lang="en-US" altLang="zh-CN" sz="2800" dirty="0" smtClean="0">
                <a:solidFill>
                  <a:srgbClr val="000000"/>
                </a:solidFill>
              </a:rPr>
              <a:t> </a:t>
            </a:r>
            <a:r>
              <a:rPr lang="zh-CN" altLang="en-US" sz="2800" dirty="0" smtClean="0">
                <a:solidFill>
                  <a:srgbClr val="000000"/>
                </a:solidFill>
              </a:rPr>
              <a:t>按照目前医学部教学管理模式，建议在医预阶段选择</a:t>
            </a:r>
            <a:r>
              <a:rPr lang="en-US" altLang="zh-CN" sz="2800" dirty="0" smtClean="0">
                <a:solidFill>
                  <a:srgbClr val="000000"/>
                </a:solidFill>
              </a:rPr>
              <a:t>1</a:t>
            </a:r>
            <a:r>
              <a:rPr lang="zh-CN" altLang="en-US" sz="2800" dirty="0" smtClean="0">
                <a:solidFill>
                  <a:srgbClr val="000000"/>
                </a:solidFill>
              </a:rPr>
              <a:t>次体育课即可，如果自愿选择</a:t>
            </a:r>
            <a:r>
              <a:rPr lang="en-US" altLang="zh-CN" sz="2800" dirty="0" smtClean="0">
                <a:solidFill>
                  <a:srgbClr val="000000"/>
                </a:solidFill>
              </a:rPr>
              <a:t>2</a:t>
            </a:r>
            <a:r>
              <a:rPr lang="zh-CN" altLang="en-US" sz="2800" dirty="0" smtClean="0">
                <a:solidFill>
                  <a:srgbClr val="000000"/>
                </a:solidFill>
              </a:rPr>
              <a:t>次体育课的，回医学部后            申请免修医学部体育课。</a:t>
            </a:r>
            <a:endParaRPr lang="zh-CN" altLang="en-US" sz="2800" dirty="0">
              <a:solidFill>
                <a:srgbClr val="000000"/>
              </a:solidFill>
            </a:endParaRPr>
          </a:p>
        </p:txBody>
      </p:sp>
      <p:sp>
        <p:nvSpPr>
          <p:cNvPr id="4" name="TextBox 3"/>
          <p:cNvSpPr txBox="1"/>
          <p:nvPr/>
        </p:nvSpPr>
        <p:spPr>
          <a:xfrm>
            <a:off x="3571868" y="4714884"/>
            <a:ext cx="1214446" cy="707886"/>
          </a:xfrm>
          <a:prstGeom prst="rect">
            <a:avLst/>
          </a:prstGeom>
          <a:noFill/>
        </p:spPr>
        <p:txBody>
          <a:bodyPr wrap="square" rtlCol="0">
            <a:spAutoFit/>
          </a:bodyPr>
          <a:lstStyle/>
          <a:p>
            <a:r>
              <a:rPr lang="zh-CN" altLang="en-US" sz="4000" b="1" dirty="0" smtClean="0">
                <a:solidFill>
                  <a:srgbClr val="00FF00"/>
                </a:solidFill>
              </a:rPr>
              <a:t>不能</a:t>
            </a:r>
            <a:endParaRPr lang="zh-CN" altLang="en-US" sz="4000" b="1" dirty="0">
              <a:solidFill>
                <a:srgbClr val="00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欢天喜地">
  <a:themeElements>
    <a:clrScheme name="欢天喜地 1">
      <a:dk1>
        <a:srgbClr val="C0C0C0"/>
      </a:dk1>
      <a:lt1>
        <a:srgbClr val="FFFFFF"/>
      </a:lt1>
      <a:dk2>
        <a:srgbClr val="FFA679"/>
      </a:dk2>
      <a:lt2>
        <a:srgbClr val="FFFF66"/>
      </a:lt2>
      <a:accent1>
        <a:srgbClr val="9C9CBE"/>
      </a:accent1>
      <a:accent2>
        <a:srgbClr val="FFFFCC"/>
      </a:accent2>
      <a:accent3>
        <a:srgbClr val="FFD0BE"/>
      </a:accent3>
      <a:accent4>
        <a:srgbClr val="DADADA"/>
      </a:accent4>
      <a:accent5>
        <a:srgbClr val="CBCBDB"/>
      </a:accent5>
      <a:accent6>
        <a:srgbClr val="E7E7B9"/>
      </a:accent6>
      <a:hlink>
        <a:srgbClr val="CCECFF"/>
      </a:hlink>
      <a:folHlink>
        <a:srgbClr val="99FF66"/>
      </a:folHlink>
    </a:clrScheme>
    <a:fontScheme name="欢天喜地">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欢天喜地 1">
        <a:dk1>
          <a:srgbClr val="C0C0C0"/>
        </a:dk1>
        <a:lt1>
          <a:srgbClr val="FFFFFF"/>
        </a:lt1>
        <a:dk2>
          <a:srgbClr val="FFA679"/>
        </a:dk2>
        <a:lt2>
          <a:srgbClr val="FFFF66"/>
        </a:lt2>
        <a:accent1>
          <a:srgbClr val="9C9CBE"/>
        </a:accent1>
        <a:accent2>
          <a:srgbClr val="FFFFCC"/>
        </a:accent2>
        <a:accent3>
          <a:srgbClr val="FFD0BE"/>
        </a:accent3>
        <a:accent4>
          <a:srgbClr val="DADADA"/>
        </a:accent4>
        <a:accent5>
          <a:srgbClr val="CBCBDB"/>
        </a:accent5>
        <a:accent6>
          <a:srgbClr val="E7E7B9"/>
        </a:accent6>
        <a:hlink>
          <a:srgbClr val="CCECFF"/>
        </a:hlink>
        <a:folHlink>
          <a:srgbClr val="99FF66"/>
        </a:folHlink>
      </a:clrScheme>
      <a:clrMap bg1="dk2" tx1="lt1" bg2="dk1" tx2="lt2" accent1="accent1" accent2="accent2" accent3="accent3" accent4="accent4" accent5="accent5" accent6="accent6" hlink="hlink" folHlink="folHlink"/>
    </a:extraClrScheme>
    <a:extraClrScheme>
      <a:clrScheme name="欢天喜地 2">
        <a:dk1>
          <a:srgbClr val="B2B2B2"/>
        </a:dk1>
        <a:lt1>
          <a:srgbClr val="FFFFFF"/>
        </a:lt1>
        <a:dk2>
          <a:srgbClr val="EBA18D"/>
        </a:dk2>
        <a:lt2>
          <a:srgbClr val="FFFFFF"/>
        </a:lt2>
        <a:accent1>
          <a:srgbClr val="C97F94"/>
        </a:accent1>
        <a:accent2>
          <a:srgbClr val="CC99FF"/>
        </a:accent2>
        <a:accent3>
          <a:srgbClr val="F3CDC5"/>
        </a:accent3>
        <a:accent4>
          <a:srgbClr val="DADADA"/>
        </a:accent4>
        <a:accent5>
          <a:srgbClr val="E1C0C8"/>
        </a:accent5>
        <a:accent6>
          <a:srgbClr val="B98AE7"/>
        </a:accent6>
        <a:hlink>
          <a:srgbClr val="FFFF00"/>
        </a:hlink>
        <a:folHlink>
          <a:srgbClr val="A50021"/>
        </a:folHlink>
      </a:clrScheme>
      <a:clrMap bg1="dk2" tx1="lt1" bg2="dk1" tx2="lt2" accent1="accent1" accent2="accent2" accent3="accent3" accent4="accent4" accent5="accent5" accent6="accent6" hlink="hlink" folHlink="folHlink"/>
    </a:extraClrScheme>
    <a:extraClrScheme>
      <a:clrScheme name="欢天喜地 3">
        <a:dk1>
          <a:srgbClr val="000000"/>
        </a:dk1>
        <a:lt1>
          <a:srgbClr val="FFFFFF"/>
        </a:lt1>
        <a:dk2>
          <a:srgbClr val="FFFF00"/>
        </a:dk2>
        <a:lt2>
          <a:srgbClr val="C0C0C0"/>
        </a:lt2>
        <a:accent1>
          <a:srgbClr val="FEE2E2"/>
        </a:accent1>
        <a:accent2>
          <a:srgbClr val="FFFFFF"/>
        </a:accent2>
        <a:accent3>
          <a:srgbClr val="FFFFFF"/>
        </a:accent3>
        <a:accent4>
          <a:srgbClr val="000000"/>
        </a:accent4>
        <a:accent5>
          <a:srgbClr val="FEEEEE"/>
        </a:accent5>
        <a:accent6>
          <a:srgbClr val="E7E7E7"/>
        </a:accent6>
        <a:hlink>
          <a:srgbClr val="FFFFCC"/>
        </a:hlink>
        <a:folHlink>
          <a:srgbClr val="800000"/>
        </a:folHlink>
      </a:clrScheme>
      <a:clrMap bg1="lt1" tx1="dk1" bg2="lt2" tx2="dk2" accent1="accent1" accent2="accent2" accent3="accent3" accent4="accent4" accent5="accent5" accent6="accent6" hlink="hlink" folHlink="folHlink"/>
    </a:extraClrScheme>
    <a:extraClrScheme>
      <a:clrScheme name="欢天喜地 4">
        <a:dk1>
          <a:srgbClr val="C0C0C0"/>
        </a:dk1>
        <a:lt1>
          <a:srgbClr val="FFFFFF"/>
        </a:lt1>
        <a:dk2>
          <a:srgbClr val="E0A172"/>
        </a:dk2>
        <a:lt2>
          <a:srgbClr val="FFFF99"/>
        </a:lt2>
        <a:accent1>
          <a:srgbClr val="89A3AB"/>
        </a:accent1>
        <a:accent2>
          <a:srgbClr val="CCCCFF"/>
        </a:accent2>
        <a:accent3>
          <a:srgbClr val="EDCDBC"/>
        </a:accent3>
        <a:accent4>
          <a:srgbClr val="DADADA"/>
        </a:accent4>
        <a:accent5>
          <a:srgbClr val="C4CED2"/>
        </a:accent5>
        <a:accent6>
          <a:srgbClr val="B9B9E7"/>
        </a:accent6>
        <a:hlink>
          <a:srgbClr val="4D4D4D"/>
        </a:hlink>
        <a:folHlink>
          <a:srgbClr val="A50021"/>
        </a:folHlink>
      </a:clrScheme>
      <a:clrMap bg1="dk2" tx1="lt1" bg2="dk1" tx2="lt2" accent1="accent1" accent2="accent2" accent3="accent3" accent4="accent4" accent5="accent5" accent6="accent6" hlink="hlink" folHlink="folHlink"/>
    </a:extraClrScheme>
    <a:extraClrScheme>
      <a:clrScheme name="欢天喜地 5">
        <a:dk1>
          <a:srgbClr val="B2B2B2"/>
        </a:dk1>
        <a:lt1>
          <a:srgbClr val="FFFF66"/>
        </a:lt1>
        <a:dk2>
          <a:srgbClr val="D5E2CC"/>
        </a:dk2>
        <a:lt2>
          <a:srgbClr val="FFFFFF"/>
        </a:lt2>
        <a:accent1>
          <a:srgbClr val="859AC3"/>
        </a:accent1>
        <a:accent2>
          <a:srgbClr val="66CCFF"/>
        </a:accent2>
        <a:accent3>
          <a:srgbClr val="E7EEE2"/>
        </a:accent3>
        <a:accent4>
          <a:srgbClr val="DADA56"/>
        </a:accent4>
        <a:accent5>
          <a:srgbClr val="C2CADE"/>
        </a:accent5>
        <a:accent6>
          <a:srgbClr val="5CB9E7"/>
        </a:accent6>
        <a:hlink>
          <a:srgbClr val="0000CC"/>
        </a:hlink>
        <a:folHlink>
          <a:srgbClr val="000000"/>
        </a:folHlink>
      </a:clrScheme>
      <a:clrMap bg1="dk2" tx1="lt1" bg2="dk1" tx2="lt2" accent1="accent1" accent2="accent2" accent3="accent3" accent4="accent4" accent5="accent5" accent6="accent6" hlink="hlink" folHlink="folHlink"/>
    </a:extraClrScheme>
    <a:extraClrScheme>
      <a:clrScheme name="欢天喜地 6">
        <a:dk1>
          <a:srgbClr val="C0C0C0"/>
        </a:dk1>
        <a:lt1>
          <a:srgbClr val="FFFFCC"/>
        </a:lt1>
        <a:dk2>
          <a:srgbClr val="FFCC99"/>
        </a:dk2>
        <a:lt2>
          <a:srgbClr val="000000"/>
        </a:lt2>
        <a:accent1>
          <a:srgbClr val="73A78D"/>
        </a:accent1>
        <a:accent2>
          <a:srgbClr val="CC3399"/>
        </a:accent2>
        <a:accent3>
          <a:srgbClr val="FFE2CA"/>
        </a:accent3>
        <a:accent4>
          <a:srgbClr val="DADAAE"/>
        </a:accent4>
        <a:accent5>
          <a:srgbClr val="BCD0C5"/>
        </a:accent5>
        <a:accent6>
          <a:srgbClr val="B92D8A"/>
        </a:accent6>
        <a:hlink>
          <a:srgbClr val="CCECFF"/>
        </a:hlink>
        <a:folHlink>
          <a:srgbClr val="000099"/>
        </a:folHlink>
      </a:clrScheme>
      <a:clrMap bg1="dk2" tx1="lt1" bg2="dk1" tx2="lt2" accent1="accent1" accent2="accent2" accent3="accent3" accent4="accent4" accent5="accent5" accent6="accent6" hlink="hlink" folHlink="folHlink"/>
    </a:extraClrScheme>
    <a:extraClrScheme>
      <a:clrScheme name="欢天喜地 7">
        <a:dk1>
          <a:srgbClr val="000066"/>
        </a:dk1>
        <a:lt1>
          <a:srgbClr val="F48E6E"/>
        </a:lt1>
        <a:dk2>
          <a:srgbClr val="FFFF99"/>
        </a:dk2>
        <a:lt2>
          <a:srgbClr val="C0C0C0"/>
        </a:lt2>
        <a:accent1>
          <a:srgbClr val="E8E8CE"/>
        </a:accent1>
        <a:accent2>
          <a:srgbClr val="3333CC"/>
        </a:accent2>
        <a:accent3>
          <a:srgbClr val="F8C6BA"/>
        </a:accent3>
        <a:accent4>
          <a:srgbClr val="000056"/>
        </a:accent4>
        <a:accent5>
          <a:srgbClr val="F2F2E3"/>
        </a:accent5>
        <a:accent6>
          <a:srgbClr val="2D2DB9"/>
        </a:accent6>
        <a:hlink>
          <a:srgbClr val="FFFF00"/>
        </a:hlink>
        <a:folHlink>
          <a:srgbClr val="666699"/>
        </a:folHlink>
      </a:clrScheme>
      <a:clrMap bg1="lt1" tx1="dk1" bg2="lt2" tx2="dk2" accent1="accent1" accent2="accent2" accent3="accent3" accent4="accent4" accent5="accent5" accent6="accent6" hlink="hlink" folHlink="folHlink"/>
    </a:extraClrScheme>
    <a:extraClrScheme>
      <a:clrScheme name="欢天喜地 8">
        <a:dk1>
          <a:srgbClr val="B2B2B2"/>
        </a:dk1>
        <a:lt1>
          <a:srgbClr val="66FFFF"/>
        </a:lt1>
        <a:dk2>
          <a:srgbClr val="FFCCCC"/>
        </a:dk2>
        <a:lt2>
          <a:srgbClr val="660066"/>
        </a:lt2>
        <a:accent1>
          <a:srgbClr val="7592B1"/>
        </a:accent1>
        <a:accent2>
          <a:srgbClr val="008080"/>
        </a:accent2>
        <a:accent3>
          <a:srgbClr val="FFE2E2"/>
        </a:accent3>
        <a:accent4>
          <a:srgbClr val="56DADA"/>
        </a:accent4>
        <a:accent5>
          <a:srgbClr val="BDC7D5"/>
        </a:accent5>
        <a:accent6>
          <a:srgbClr val="007373"/>
        </a:accent6>
        <a:hlink>
          <a:srgbClr val="FFFFFF"/>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CDESIGNM</Template>
  <TotalTime>1095</TotalTime>
  <Words>1080</Words>
  <Application>Microsoft Office PowerPoint</Application>
  <PresentationFormat>全屏显示(4:3)</PresentationFormat>
  <Paragraphs>103</Paragraphs>
  <Slides>24</Slides>
  <Notes>0</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欢天喜地</vt:lpstr>
      <vt:lpstr>寒假前医预 教学相关注意事项</vt:lpstr>
      <vt:lpstr>与教学无关     ——资助工作</vt:lpstr>
      <vt:lpstr>幻灯片 3</vt:lpstr>
      <vt:lpstr>选课提示 </vt:lpstr>
      <vt:lpstr>选课提示</vt:lpstr>
      <vt:lpstr>临床、基础增加专业课</vt:lpstr>
      <vt:lpstr>关于纸版课表的解读 </vt:lpstr>
      <vt:lpstr>关于纸版课表的解读 </vt:lpstr>
      <vt:lpstr>幻灯片 9</vt:lpstr>
      <vt:lpstr>关于纸版课表的解读</vt:lpstr>
      <vt:lpstr>关于纸版课表的解读 </vt:lpstr>
      <vt:lpstr>关于纸版课表的解读 </vt:lpstr>
      <vt:lpstr>关于纸版课表的解读 </vt:lpstr>
      <vt:lpstr>关于纸版课表的解读 </vt:lpstr>
      <vt:lpstr>关于纸版课表的解读 </vt:lpstr>
      <vt:lpstr>关于纸版课表的解读</vt:lpstr>
      <vt:lpstr>关于通选课 </vt:lpstr>
      <vt:lpstr>关于考试成绩查询 </vt:lpstr>
      <vt:lpstr>关于医学部课程挂科 </vt:lpstr>
      <vt:lpstr>关于北大课程挂科</vt:lpstr>
      <vt:lpstr>如果选课还有问题？</vt:lpstr>
      <vt:lpstr>如果还有问题？？…</vt:lpstr>
      <vt:lpstr>转达高数贺老师的提醒</vt:lpstr>
      <vt:lpstr>幻灯片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寒假前医预 教学相关注意事项</dc:title>
  <dc:creator>dell</dc:creator>
  <cp:lastModifiedBy>dell</cp:lastModifiedBy>
  <cp:revision>66</cp:revision>
  <dcterms:created xsi:type="dcterms:W3CDTF">2012-01-05T05:42:07Z</dcterms:created>
  <dcterms:modified xsi:type="dcterms:W3CDTF">2016-01-15T04:26:05Z</dcterms:modified>
</cp:coreProperties>
</file>