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sldIdLst>
    <p:sldId id="300" r:id="rId2"/>
    <p:sldId id="302" r:id="rId3"/>
    <p:sldId id="293" r:id="rId4"/>
    <p:sldId id="294" r:id="rId5"/>
    <p:sldId id="259" r:id="rId6"/>
    <p:sldId id="283" r:id="rId7"/>
    <p:sldId id="295" r:id="rId8"/>
    <p:sldId id="260" r:id="rId9"/>
    <p:sldId id="261" r:id="rId10"/>
    <p:sldId id="262" r:id="rId11"/>
    <p:sldId id="263" r:id="rId12"/>
    <p:sldId id="264" r:id="rId13"/>
    <p:sldId id="265" r:id="rId14"/>
    <p:sldId id="266" r:id="rId15"/>
    <p:sldId id="267" r:id="rId16"/>
    <p:sldId id="275" r:id="rId17"/>
    <p:sldId id="268" r:id="rId18"/>
    <p:sldId id="274" r:id="rId19"/>
    <p:sldId id="273" r:id="rId20"/>
    <p:sldId id="269" r:id="rId21"/>
    <p:sldId id="276" r:id="rId22"/>
    <p:sldId id="270" r:id="rId23"/>
    <p:sldId id="277" r:id="rId24"/>
    <p:sldId id="271" r:id="rId25"/>
    <p:sldId id="298" r:id="rId26"/>
    <p:sldId id="278" r:id="rId27"/>
    <p:sldId id="279" r:id="rId28"/>
    <p:sldId id="290" r:id="rId29"/>
    <p:sldId id="291" r:id="rId30"/>
    <p:sldId id="284" r:id="rId31"/>
    <p:sldId id="281" r:id="rId32"/>
    <p:sldId id="285" r:id="rId33"/>
    <p:sldId id="303" r:id="rId34"/>
    <p:sldId id="280" r:id="rId35"/>
    <p:sldId id="282" r:id="rId36"/>
    <p:sldId id="286" r:id="rId37"/>
    <p:sldId id="288" r:id="rId38"/>
    <p:sldId id="287" r:id="rId3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A8B25"/>
    <a:srgbClr val="FF0000"/>
    <a:srgbClr val="009900"/>
    <a:srgbClr val="FF3399"/>
    <a:srgbClr val="2603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6F33EE-36C3-49E8-8630-2BF74CD33817}" type="datetimeFigureOut">
              <a:rPr lang="en-US"/>
              <a:pPr>
                <a:defRPr/>
              </a:pPr>
              <a:t>9/8/2017</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C7499EA-F430-471E-BC0C-16210240B2E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Rot="1" noChangeArrowheads="1"/>
          </p:cNvSpPr>
          <p:nvPr>
            <p:ph type="ctrTitle"/>
          </p:nvPr>
        </p:nvSpPr>
        <p:spPr>
          <a:xfrm>
            <a:off x="3962400" y="1066800"/>
            <a:ext cx="4648200" cy="1981200"/>
          </a:xfrm>
        </p:spPr>
        <p:txBody>
          <a:bodyPr/>
          <a:lstStyle>
            <a:lvl1pPr>
              <a:defRPr/>
            </a:lvl1pPr>
          </a:lstStyle>
          <a:p>
            <a:r>
              <a:rPr lang="zh-CN" altLang="en-US"/>
              <a:t>单击此处编辑母版标题样式</a:t>
            </a:r>
          </a:p>
        </p:txBody>
      </p:sp>
      <p:sp>
        <p:nvSpPr>
          <p:cNvPr id="61443" name="Rectangle 3"/>
          <p:cNvSpPr>
            <a:spLocks noGrp="1" noRot="1" noChangeArrowheads="1"/>
          </p:cNvSpPr>
          <p:nvPr>
            <p:ph type="subTitle" idx="1"/>
          </p:nvPr>
        </p:nvSpPr>
        <p:spPr>
          <a:xfrm>
            <a:off x="3962400" y="3657600"/>
            <a:ext cx="4572000" cy="1676400"/>
          </a:xfrm>
        </p:spPr>
        <p:txBody>
          <a:bodyPr/>
          <a:lstStyle>
            <a:lvl1pPr marL="0" indent="0" algn="ctr">
              <a:buFont typeface="Wingdings" pitchFamily="2" charset="2"/>
              <a:buNone/>
              <a:defRPr/>
            </a:lvl1pPr>
          </a:lstStyle>
          <a:p>
            <a:r>
              <a:rPr lang="zh-CN" altLang="en-US"/>
              <a:t>单击此处编辑母版副标题样式</a:t>
            </a:r>
          </a:p>
        </p:txBody>
      </p:sp>
      <p:sp>
        <p:nvSpPr>
          <p:cNvPr id="61444" name="Rectangle 4"/>
          <p:cNvSpPr>
            <a:spLocks noGrp="1" noChangeArrowheads="1"/>
          </p:cNvSpPr>
          <p:nvPr>
            <p:ph type="dt" sz="half" idx="2"/>
          </p:nvPr>
        </p:nvSpPr>
        <p:spPr>
          <a:xfrm>
            <a:off x="301625" y="6076950"/>
            <a:ext cx="2289175" cy="476250"/>
          </a:xfrm>
        </p:spPr>
        <p:txBody>
          <a:bodyPr/>
          <a:lstStyle>
            <a:lvl1pPr>
              <a:defRPr/>
            </a:lvl1pPr>
          </a:lstStyle>
          <a:p>
            <a:fld id="{6EBE2D9D-2773-4E96-99FE-111C9780B453}" type="datetimeFigureOut">
              <a:rPr lang="zh-CN" altLang="en-US"/>
              <a:pPr/>
              <a:t>2017-9-8</a:t>
            </a:fld>
            <a:endParaRPr lang="en-US" altLang="zh-CN"/>
          </a:p>
        </p:txBody>
      </p:sp>
      <p:sp>
        <p:nvSpPr>
          <p:cNvPr id="61445" name="Rectangle 5"/>
          <p:cNvSpPr>
            <a:spLocks noGrp="1" noChangeArrowheads="1"/>
          </p:cNvSpPr>
          <p:nvPr>
            <p:ph type="ftr" sz="quarter" idx="3"/>
          </p:nvPr>
        </p:nvSpPr>
        <p:spPr>
          <a:xfrm>
            <a:off x="3124200" y="6076950"/>
            <a:ext cx="2895600" cy="476250"/>
          </a:xfrm>
        </p:spPr>
        <p:txBody>
          <a:bodyPr/>
          <a:lstStyle>
            <a:lvl1pPr>
              <a:defRPr/>
            </a:lvl1pPr>
          </a:lstStyle>
          <a:p>
            <a:endParaRPr lang="en-US" altLang="zh-CN"/>
          </a:p>
        </p:txBody>
      </p:sp>
      <p:sp>
        <p:nvSpPr>
          <p:cNvPr id="61446" name="Rectangle 6"/>
          <p:cNvSpPr>
            <a:spLocks noGrp="1" noChangeArrowheads="1"/>
          </p:cNvSpPr>
          <p:nvPr>
            <p:ph type="sldNum" sz="quarter" idx="4"/>
          </p:nvPr>
        </p:nvSpPr>
        <p:spPr>
          <a:xfrm>
            <a:off x="6553200" y="6076950"/>
            <a:ext cx="2289175" cy="476250"/>
          </a:xfrm>
        </p:spPr>
        <p:txBody>
          <a:bodyPr/>
          <a:lstStyle>
            <a:lvl1pPr>
              <a:defRPr/>
            </a:lvl1pPr>
          </a:lstStyle>
          <a:p>
            <a:fld id="{2B1BE9DB-25E7-4210-9780-B442F6A53434}" type="slidenum">
              <a:rPr lang="zh-CN" altLang="en-US"/>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1F1BF54-2ECE-4E1C-A9F5-F98D8C0C59BF}" type="datetimeFigureOut">
              <a:rPr lang="zh-CN" altLang="en-US"/>
              <a:pPr/>
              <a:t>2017-9-8</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B15CA89-78AC-478C-A841-563140428453}"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685800"/>
            <a:ext cx="2135187"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85800"/>
            <a:ext cx="6256338" cy="5181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F3F7D8F-CC60-4DDE-859D-B59974700C3E}" type="datetimeFigureOut">
              <a:rPr lang="zh-CN" altLang="en-US"/>
              <a:pPr/>
              <a:t>2017-9-8</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1F7A19E-8738-4091-9692-281871551DB9}"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4800"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1625" y="6019800"/>
            <a:ext cx="2289175" cy="476250"/>
          </a:xfrm>
        </p:spPr>
        <p:txBody>
          <a:bodyPr/>
          <a:lstStyle>
            <a:lvl1pPr>
              <a:defRPr/>
            </a:lvl1pPr>
          </a:lstStyle>
          <a:p>
            <a:fld id="{D4BECB09-8C47-494A-AEC8-026D8536A8B8}" type="datetimeFigureOut">
              <a:rPr lang="zh-CN" altLang="en-US"/>
              <a:pPr/>
              <a:t>2017-9-8</a:t>
            </a:fld>
            <a:endParaRPr lang="en-US" altLang="zh-CN"/>
          </a:p>
        </p:txBody>
      </p:sp>
      <p:sp>
        <p:nvSpPr>
          <p:cNvPr id="6" name="页脚占位符 5"/>
          <p:cNvSpPr>
            <a:spLocks noGrp="1"/>
          </p:cNvSpPr>
          <p:nvPr>
            <p:ph type="ftr" sz="quarter" idx="11"/>
          </p:nvPr>
        </p:nvSpPr>
        <p:spPr>
          <a:xfrm>
            <a:off x="3124200" y="6019800"/>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019800"/>
            <a:ext cx="2289175" cy="476250"/>
          </a:xfrm>
        </p:spPr>
        <p:txBody>
          <a:bodyPr/>
          <a:lstStyle>
            <a:lvl1pPr>
              <a:defRPr/>
            </a:lvl1pPr>
          </a:lstStyle>
          <a:p>
            <a:fld id="{3DDB1D80-C944-42FC-AB24-26A3B31882D3}"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90F79AF-71DC-44D6-AF58-6A41F755121D}" type="datetimeFigureOut">
              <a:rPr lang="zh-CN" altLang="en-US"/>
              <a:pPr/>
              <a:t>2017-9-8</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83F7B22-3C6B-4576-AC75-10BE02D43C58}"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39C350B1-D32F-49CF-BEEB-11540542F43A}" type="datetimeFigureOut">
              <a:rPr lang="zh-CN" altLang="en-US"/>
              <a:pPr/>
              <a:t>2017-9-8</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0C3F0E-67B8-46AB-B348-62C40CDA551E}"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AEDE14F3-4F8B-4CCD-B3E8-7488B7DF6EDA}" type="datetimeFigureOut">
              <a:rPr lang="zh-CN" altLang="en-US"/>
              <a:pPr/>
              <a:t>2017-9-8</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0102644-A1B6-4092-9337-07B0C6E971D3}"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805EA977-2F82-4E77-9A0D-58F2378ECF91}" type="datetimeFigureOut">
              <a:rPr lang="zh-CN" altLang="en-US"/>
              <a:pPr/>
              <a:t>2017-9-8</a:t>
            </a:fld>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73153782-1E06-41DC-8242-7621B0CD7134}"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6D4ACCEB-6504-44EC-B31E-C876F666BBF6}" type="datetimeFigureOut">
              <a:rPr lang="zh-CN" altLang="en-US"/>
              <a:pPr/>
              <a:t>2017-9-8</a:t>
            </a:fld>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D54A030-47F5-455E-BAC6-C9C5819D0AA9}"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CD4E029-F937-4146-BD1F-92F280A85388}" type="datetimeFigureOut">
              <a:rPr lang="zh-CN" altLang="en-US"/>
              <a:pPr/>
              <a:t>2017-9-8</a:t>
            </a:fld>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5BD1BE13-D640-4DE5-BB17-7DBA6BF16B90}"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F2DD342-007F-44B3-BCC2-E2F050755C2B}" type="datetimeFigureOut">
              <a:rPr lang="zh-CN" altLang="en-US"/>
              <a:pPr/>
              <a:t>2017-9-8</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637900B-08BC-4BAB-85C2-5F46CC8069C2}"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FB92A0EB-10E8-431D-AA66-C663EEA38E86}" type="datetimeFigureOut">
              <a:rPr lang="zh-CN" altLang="en-US"/>
              <a:pPr/>
              <a:t>2017-9-8</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420F6E8-C1EF-433B-A05F-7E378D127100}"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bwMode="auto">
          <a:xfrm>
            <a:off x="301625" y="6858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0419" name="Rectangle 3"/>
          <p:cNvSpPr>
            <a:spLocks noGrp="1" noRot="1" noChangeArrowheads="1"/>
          </p:cNvSpPr>
          <p:nvPr>
            <p:ph type="body" idx="1"/>
          </p:nvPr>
        </p:nvSpPr>
        <p:spPr bwMode="auto">
          <a:xfrm>
            <a:off x="304800" y="1981200"/>
            <a:ext cx="854075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0420" name="Rectangle 4"/>
          <p:cNvSpPr>
            <a:spLocks noGrp="1" noChangeArrowheads="1"/>
          </p:cNvSpPr>
          <p:nvPr>
            <p:ph type="dt" sz="half" idx="2"/>
          </p:nvPr>
        </p:nvSpPr>
        <p:spPr bwMode="auto">
          <a:xfrm>
            <a:off x="301625" y="6019800"/>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82B7634-5119-4425-8D88-47CBA51CAAE6}" type="datetimeFigureOut">
              <a:rPr lang="zh-CN" altLang="en-US"/>
              <a:pPr/>
              <a:t>2017-9-8</a:t>
            </a:fld>
            <a:endParaRPr lang="en-US" altLang="zh-CN"/>
          </a:p>
        </p:txBody>
      </p:sp>
      <p:sp>
        <p:nvSpPr>
          <p:cNvPr id="60421" name="Rectangle 5"/>
          <p:cNvSpPr>
            <a:spLocks noGrp="1" noChangeArrowheads="1"/>
          </p:cNvSpPr>
          <p:nvPr>
            <p:ph type="ftr" sz="quarter" idx="3"/>
          </p:nvPr>
        </p:nvSpPr>
        <p:spPr bwMode="auto">
          <a:xfrm>
            <a:off x="3124200" y="60198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60422" name="Rectangle 6"/>
          <p:cNvSpPr>
            <a:spLocks noGrp="1" noChangeArrowheads="1"/>
          </p:cNvSpPr>
          <p:nvPr>
            <p:ph type="sldNum" sz="quarter" idx="4"/>
          </p:nvPr>
        </p:nvSpPr>
        <p:spPr bwMode="auto">
          <a:xfrm>
            <a:off x="6553200" y="6019800"/>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1DBB1CB-BBCB-4708-9D95-0A31052AA39D}"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hlink"/>
        </a:buClr>
        <a:buSzPct val="70000"/>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hlink"/>
        </a:buClr>
        <a:buSzPct val="80000"/>
        <a:buFont typeface="Wingdings" pitchFamily="2" charset="2"/>
        <a:buChar char="v"/>
        <a:defRPr sz="2400">
          <a:solidFill>
            <a:schemeClr val="tx1"/>
          </a:solidFill>
          <a:latin typeface="+mn-lt"/>
          <a:ea typeface="+mn-ea"/>
        </a:defRPr>
      </a:lvl3pPr>
      <a:lvl4pPr marL="1600200" indent="-228600" algn="l" rtl="0" fontAlgn="base">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786182" y="1066800"/>
            <a:ext cx="4824418" cy="1981200"/>
          </a:xfrm>
        </p:spPr>
        <p:txBody>
          <a:bodyPr/>
          <a:lstStyle/>
          <a:p>
            <a:r>
              <a:rPr lang="zh-CN" altLang="en-US" dirty="0" smtClean="0"/>
              <a:t>北京大学医学预科选课指导</a:t>
            </a:r>
            <a:endParaRPr lang="zh-CN" altLang="en-US" dirty="0"/>
          </a:p>
        </p:txBody>
      </p:sp>
      <p:sp>
        <p:nvSpPr>
          <p:cNvPr id="3" name="副标题 2"/>
          <p:cNvSpPr>
            <a:spLocks noGrp="1"/>
          </p:cNvSpPr>
          <p:nvPr>
            <p:ph type="subTitle" idx="1"/>
          </p:nvPr>
        </p:nvSpPr>
        <p:spPr/>
        <p:txBody>
          <a:bodyPr/>
          <a:lstStyle/>
          <a:p>
            <a:pPr>
              <a:lnSpc>
                <a:spcPct val="150000"/>
              </a:lnSpc>
            </a:pPr>
            <a:r>
              <a:rPr lang="zh-CN" altLang="en-US" sz="2800" dirty="0" smtClean="0"/>
              <a:t>医学预科管理办公室   佟巍</a:t>
            </a:r>
          </a:p>
          <a:p>
            <a:pPr>
              <a:lnSpc>
                <a:spcPct val="150000"/>
              </a:lnSpc>
            </a:pPr>
            <a:r>
              <a:rPr lang="en-US" altLang="zh-CN" sz="2800" dirty="0" smtClean="0"/>
              <a:t>2017</a:t>
            </a:r>
            <a:r>
              <a:rPr lang="zh-CN" altLang="en-US" sz="2800" dirty="0" smtClean="0"/>
              <a:t>年</a:t>
            </a:r>
            <a:r>
              <a:rPr lang="en-US" altLang="zh-CN" sz="2800" dirty="0" smtClean="0"/>
              <a:t>9</a:t>
            </a:r>
            <a:r>
              <a:rPr lang="zh-CN" altLang="en-US" sz="2800" dirty="0" smtClean="0"/>
              <a:t>月</a:t>
            </a:r>
            <a:r>
              <a:rPr lang="en-US" altLang="zh-CN" sz="2800" dirty="0" smtClean="0"/>
              <a:t>5</a:t>
            </a:r>
            <a:r>
              <a:rPr lang="zh-CN" altLang="en-US" sz="2800" dirty="0" smtClean="0"/>
              <a:t>日</a:t>
            </a: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411413" y="260350"/>
            <a:ext cx="4699000" cy="769938"/>
          </a:xfrm>
          <a:prstGeom prst="rect">
            <a:avLst/>
          </a:prstGeom>
          <a:noFill/>
          <a:ln w="9525">
            <a:noFill/>
            <a:miter lim="800000"/>
            <a:headEnd/>
            <a:tailEnd/>
          </a:ln>
        </p:spPr>
        <p:txBody>
          <a:bodyPr wrap="none">
            <a:spAutoFit/>
          </a:bodyPr>
          <a:lstStyle/>
          <a:p>
            <a:r>
              <a:rPr lang="zh-CN" altLang="en-US" sz="4400">
                <a:latin typeface="Calibri" pitchFamily="34" charset="0"/>
              </a:rPr>
              <a:t>选课计划维护页面</a:t>
            </a:r>
          </a:p>
        </p:txBody>
      </p:sp>
      <p:pic>
        <p:nvPicPr>
          <p:cNvPr id="9219" name="图片 3" descr="维护选课计划页面.jpg"/>
          <p:cNvPicPr>
            <a:picLocks noChangeAspect="1"/>
          </p:cNvPicPr>
          <p:nvPr/>
        </p:nvPicPr>
        <p:blipFill>
          <a:blip r:embed="rId2"/>
          <a:srcRect/>
          <a:stretch>
            <a:fillRect/>
          </a:stretch>
        </p:blipFill>
        <p:spPr bwMode="auto">
          <a:xfrm>
            <a:off x="250825" y="1916113"/>
            <a:ext cx="8605838" cy="4941887"/>
          </a:xfrm>
          <a:prstGeom prst="rect">
            <a:avLst/>
          </a:prstGeom>
          <a:noFill/>
          <a:ln w="9525">
            <a:noFill/>
            <a:miter lim="800000"/>
            <a:headEnd/>
            <a:tailEnd/>
          </a:ln>
        </p:spPr>
      </p:pic>
      <p:sp>
        <p:nvSpPr>
          <p:cNvPr id="9220" name="TextBox 4"/>
          <p:cNvSpPr txBox="1">
            <a:spLocks noChangeArrowheads="1"/>
          </p:cNvSpPr>
          <p:nvPr/>
        </p:nvSpPr>
        <p:spPr bwMode="auto">
          <a:xfrm>
            <a:off x="539750" y="1125538"/>
            <a:ext cx="7920038" cy="646112"/>
          </a:xfrm>
          <a:prstGeom prst="rect">
            <a:avLst/>
          </a:prstGeom>
          <a:noFill/>
          <a:ln w="9525">
            <a:noFill/>
            <a:miter lim="800000"/>
            <a:headEnd/>
            <a:tailEnd/>
          </a:ln>
        </p:spPr>
        <p:txBody>
          <a:bodyPr>
            <a:spAutoFit/>
          </a:bodyPr>
          <a:lstStyle/>
          <a:p>
            <a:r>
              <a:rPr lang="zh-CN" altLang="en-US">
                <a:latin typeface="Calibri" pitchFamily="34" charset="0"/>
              </a:rPr>
              <a:t>其中标为“培养方案课程”的是院系教务预先添加的专业推荐课程。个人可根据自己选课计划，点击“添加其它课程”添加想选的课程。</a:t>
            </a:r>
          </a:p>
        </p:txBody>
      </p:sp>
      <p:sp>
        <p:nvSpPr>
          <p:cNvPr id="6" name="椭圆 5"/>
          <p:cNvSpPr/>
          <p:nvPr/>
        </p:nvSpPr>
        <p:spPr>
          <a:xfrm>
            <a:off x="611188" y="2852738"/>
            <a:ext cx="936625" cy="3603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1835150" y="2781300"/>
            <a:ext cx="1223963"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987675" y="404813"/>
            <a:ext cx="3570288" cy="769937"/>
          </a:xfrm>
          <a:prstGeom prst="rect">
            <a:avLst/>
          </a:prstGeom>
          <a:noFill/>
          <a:ln w="9525">
            <a:noFill/>
            <a:miter lim="800000"/>
            <a:headEnd/>
            <a:tailEnd/>
          </a:ln>
        </p:spPr>
        <p:txBody>
          <a:bodyPr wrap="none">
            <a:spAutoFit/>
          </a:bodyPr>
          <a:lstStyle/>
          <a:p>
            <a:r>
              <a:rPr lang="zh-CN" altLang="en-US" sz="4400">
                <a:latin typeface="Calibri" pitchFamily="34" charset="0"/>
              </a:rPr>
              <a:t>添加选课计划</a:t>
            </a:r>
          </a:p>
        </p:txBody>
      </p:sp>
      <p:pic>
        <p:nvPicPr>
          <p:cNvPr id="10243" name="图片 2" descr="添加选课计划.jpg"/>
          <p:cNvPicPr>
            <a:picLocks noChangeAspect="1"/>
          </p:cNvPicPr>
          <p:nvPr/>
        </p:nvPicPr>
        <p:blipFill>
          <a:blip r:embed="rId2"/>
          <a:srcRect/>
          <a:stretch>
            <a:fillRect/>
          </a:stretch>
        </p:blipFill>
        <p:spPr bwMode="auto">
          <a:xfrm>
            <a:off x="0" y="1992313"/>
            <a:ext cx="9144000" cy="4865687"/>
          </a:xfrm>
          <a:prstGeom prst="rect">
            <a:avLst/>
          </a:prstGeom>
          <a:noFill/>
          <a:ln w="9525">
            <a:noFill/>
            <a:miter lim="800000"/>
            <a:headEnd/>
            <a:tailEnd/>
          </a:ln>
        </p:spPr>
      </p:pic>
      <p:sp>
        <p:nvSpPr>
          <p:cNvPr id="10244" name="TextBox 3"/>
          <p:cNvSpPr txBox="1">
            <a:spLocks noChangeArrowheads="1"/>
          </p:cNvSpPr>
          <p:nvPr/>
        </p:nvSpPr>
        <p:spPr bwMode="auto">
          <a:xfrm>
            <a:off x="250825" y="1196975"/>
            <a:ext cx="7850188" cy="646113"/>
          </a:xfrm>
          <a:prstGeom prst="rect">
            <a:avLst/>
          </a:prstGeom>
          <a:noFill/>
          <a:ln w="9525">
            <a:noFill/>
            <a:miter lim="800000"/>
            <a:headEnd/>
            <a:tailEnd/>
          </a:ln>
        </p:spPr>
        <p:txBody>
          <a:bodyPr>
            <a:spAutoFit/>
          </a:bodyPr>
          <a:lstStyle/>
          <a:p>
            <a:r>
              <a:rPr lang="zh-CN" altLang="en-US">
                <a:latin typeface="Calibri" pitchFamily="34" charset="0"/>
              </a:rPr>
              <a:t>可以通过选择课程分类和填写相关信息，点击“查询”按钮，得到自己查询的课程。根据自己的安排，选择适合的课程添加到个人选课计划。</a:t>
            </a:r>
          </a:p>
        </p:txBody>
      </p:sp>
      <p:sp>
        <p:nvSpPr>
          <p:cNvPr id="5" name="椭圆 4"/>
          <p:cNvSpPr/>
          <p:nvPr/>
        </p:nvSpPr>
        <p:spPr>
          <a:xfrm>
            <a:off x="0" y="3429000"/>
            <a:ext cx="9036050" cy="10080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2771775" y="3141663"/>
            <a:ext cx="1223963"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323850" y="404813"/>
            <a:ext cx="8540750" cy="1143000"/>
          </a:xfrm>
        </p:spPr>
        <p:txBody>
          <a:bodyPr/>
          <a:lstStyle/>
          <a:p>
            <a:r>
              <a:rPr lang="zh-CN" altLang="en-US"/>
              <a:t>选课计划注意事项</a:t>
            </a:r>
          </a:p>
        </p:txBody>
      </p:sp>
      <p:sp>
        <p:nvSpPr>
          <p:cNvPr id="11267" name="内容占位符 2"/>
          <p:cNvSpPr>
            <a:spLocks noGrp="1"/>
          </p:cNvSpPr>
          <p:nvPr>
            <p:ph idx="4294967295"/>
          </p:nvPr>
        </p:nvSpPr>
        <p:spPr>
          <a:xfrm>
            <a:off x="1023938" y="1638300"/>
            <a:ext cx="7651750" cy="3375025"/>
          </a:xfrm>
        </p:spPr>
        <p:txBody>
          <a:bodyPr/>
          <a:lstStyle/>
          <a:p>
            <a:pPr>
              <a:lnSpc>
                <a:spcPct val="120000"/>
              </a:lnSpc>
            </a:pPr>
            <a:r>
              <a:rPr lang="zh-CN" altLang="en-US" sz="2800"/>
              <a:t>选课计划列表包括两部分内容：</a:t>
            </a:r>
          </a:p>
          <a:p>
            <a:pPr>
              <a:lnSpc>
                <a:spcPct val="120000"/>
              </a:lnSpc>
              <a:buFont typeface="Wingdings" pitchFamily="2" charset="2"/>
              <a:buNone/>
            </a:pPr>
            <a:r>
              <a:rPr lang="en-US" altLang="zh-CN" sz="2800"/>
              <a:t>1</a:t>
            </a:r>
            <a:r>
              <a:rPr lang="zh-CN" altLang="en-US" sz="2800"/>
              <a:t>、院系推荐课程；</a:t>
            </a:r>
            <a:r>
              <a:rPr lang="en-US" altLang="zh-CN" sz="2800"/>
              <a:t>2</a:t>
            </a:r>
            <a:r>
              <a:rPr lang="zh-CN" altLang="en-US" sz="2800"/>
              <a:t>、学生自己添加的课程。</a:t>
            </a:r>
            <a:endParaRPr lang="en-US" altLang="zh-CN" sz="2800"/>
          </a:p>
          <a:p>
            <a:pPr>
              <a:lnSpc>
                <a:spcPct val="120000"/>
              </a:lnSpc>
            </a:pPr>
            <a:r>
              <a:rPr lang="zh-CN" altLang="en-US" sz="2800"/>
              <a:t>院系推荐课程不可删除，其它课程可以通过点击“删除”从选课计划中取消</a:t>
            </a:r>
            <a:endParaRPr lang="en-US" altLang="zh-CN" sz="2800"/>
          </a:p>
          <a:p>
            <a:pPr>
              <a:lnSpc>
                <a:spcPct val="120000"/>
              </a:lnSpc>
            </a:pPr>
            <a:r>
              <a:rPr lang="zh-CN" altLang="en-US" sz="2800"/>
              <a:t>要添加其它课程可在页面中点击“添加其它课程”进入课程查询页面，查询并添加课程。</a:t>
            </a:r>
            <a:endParaRPr lang="en-US" altLang="zh-CN" sz="2800"/>
          </a:p>
          <a:p>
            <a:pPr algn="ctr">
              <a:lnSpc>
                <a:spcPct val="120000"/>
              </a:lnSpc>
              <a:buFont typeface="Wingdings" pitchFamily="2" charset="2"/>
              <a:buNone/>
            </a:pPr>
            <a:r>
              <a:rPr lang="zh-CN" altLang="en-US" sz="2800" b="1">
                <a:solidFill>
                  <a:srgbClr val="2603BD"/>
                </a:solidFill>
              </a:rPr>
              <a:t>课程加入选课计划后并不表示已经选择该课程，需要进行后续的预选或者补选操作</a:t>
            </a:r>
            <a:endParaRPr lang="en-US" altLang="zh-CN" sz="2800" b="1">
              <a:solidFill>
                <a:srgbClr val="2603BD"/>
              </a:solidFill>
            </a:endParaRPr>
          </a:p>
          <a:p>
            <a:pPr>
              <a:lnSpc>
                <a:spcPct val="90000"/>
              </a:lnSpc>
              <a:buFont typeface="Wingdings" pitchFamily="2" charset="2"/>
              <a:buNone/>
            </a:pPr>
            <a:endParaRPr lang="zh-CN" altLang="en-US" sz="28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492500" y="404813"/>
            <a:ext cx="2441575" cy="769937"/>
          </a:xfrm>
          <a:prstGeom prst="rect">
            <a:avLst/>
          </a:prstGeom>
          <a:noFill/>
          <a:ln w="9525">
            <a:noFill/>
            <a:miter lim="800000"/>
            <a:headEnd/>
            <a:tailEnd/>
          </a:ln>
        </p:spPr>
        <p:txBody>
          <a:bodyPr wrap="none">
            <a:spAutoFit/>
          </a:bodyPr>
          <a:lstStyle/>
          <a:p>
            <a:r>
              <a:rPr lang="zh-CN" altLang="en-US" sz="4400">
                <a:latin typeface="Calibri" pitchFamily="34" charset="0"/>
              </a:rPr>
              <a:t>预选流程</a:t>
            </a:r>
          </a:p>
        </p:txBody>
      </p:sp>
      <p:pic>
        <p:nvPicPr>
          <p:cNvPr id="12291" name="图片 4" descr="预选流程.jpg"/>
          <p:cNvPicPr>
            <a:picLocks noChangeAspect="1"/>
          </p:cNvPicPr>
          <p:nvPr/>
        </p:nvPicPr>
        <p:blipFill>
          <a:blip r:embed="rId2"/>
          <a:srcRect/>
          <a:stretch>
            <a:fillRect/>
          </a:stretch>
        </p:blipFill>
        <p:spPr bwMode="auto">
          <a:xfrm>
            <a:off x="1116013" y="1125538"/>
            <a:ext cx="7200900" cy="5251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419475" y="115888"/>
            <a:ext cx="2441575" cy="769937"/>
          </a:xfrm>
          <a:prstGeom prst="rect">
            <a:avLst/>
          </a:prstGeom>
          <a:noFill/>
          <a:ln w="9525">
            <a:noFill/>
            <a:miter lim="800000"/>
            <a:headEnd/>
            <a:tailEnd/>
          </a:ln>
        </p:spPr>
        <p:txBody>
          <a:bodyPr wrap="none">
            <a:spAutoFit/>
          </a:bodyPr>
          <a:lstStyle/>
          <a:p>
            <a:r>
              <a:rPr lang="zh-CN" altLang="en-US" sz="4400">
                <a:latin typeface="Calibri" pitchFamily="34" charset="0"/>
              </a:rPr>
              <a:t>进入预选</a:t>
            </a:r>
          </a:p>
        </p:txBody>
      </p:sp>
      <p:pic>
        <p:nvPicPr>
          <p:cNvPr id="13315" name="图片 2" descr="进入预选.jpg"/>
          <p:cNvPicPr>
            <a:picLocks noChangeAspect="1"/>
          </p:cNvPicPr>
          <p:nvPr/>
        </p:nvPicPr>
        <p:blipFill>
          <a:blip r:embed="rId2"/>
          <a:srcRect/>
          <a:stretch>
            <a:fillRect/>
          </a:stretch>
        </p:blipFill>
        <p:spPr bwMode="auto">
          <a:xfrm>
            <a:off x="0" y="1700213"/>
            <a:ext cx="9144000" cy="4119562"/>
          </a:xfrm>
          <a:prstGeom prst="rect">
            <a:avLst/>
          </a:prstGeom>
          <a:noFill/>
          <a:ln w="9525">
            <a:noFill/>
            <a:miter lim="800000"/>
            <a:headEnd/>
            <a:tailEnd/>
          </a:ln>
        </p:spPr>
      </p:pic>
      <p:sp>
        <p:nvSpPr>
          <p:cNvPr id="13316" name="TextBox 3"/>
          <p:cNvSpPr txBox="1">
            <a:spLocks noChangeArrowheads="1"/>
          </p:cNvSpPr>
          <p:nvPr/>
        </p:nvSpPr>
        <p:spPr bwMode="auto">
          <a:xfrm>
            <a:off x="539750" y="908050"/>
            <a:ext cx="7416800" cy="647700"/>
          </a:xfrm>
          <a:prstGeom prst="rect">
            <a:avLst/>
          </a:prstGeom>
          <a:noFill/>
          <a:ln w="9525">
            <a:noFill/>
            <a:miter lim="800000"/>
            <a:headEnd/>
            <a:tailEnd/>
          </a:ln>
        </p:spPr>
        <p:txBody>
          <a:bodyPr>
            <a:spAutoFit/>
          </a:bodyPr>
          <a:lstStyle/>
          <a:p>
            <a:r>
              <a:rPr lang="zh-CN" altLang="en-US">
                <a:latin typeface="Calibri" pitchFamily="34" charset="0"/>
              </a:rPr>
              <a:t>点击选课网站右上角“预选”，可进入预选页面。其他的选课页面，点击右上角相应的选项即可。</a:t>
            </a:r>
          </a:p>
        </p:txBody>
      </p:sp>
      <p:sp>
        <p:nvSpPr>
          <p:cNvPr id="5" name="椭圆 4"/>
          <p:cNvSpPr/>
          <p:nvPr/>
        </p:nvSpPr>
        <p:spPr>
          <a:xfrm>
            <a:off x="5076825" y="1700213"/>
            <a:ext cx="935038" cy="720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1763713" y="2852738"/>
            <a:ext cx="1295400"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1331913" y="2997200"/>
            <a:ext cx="431800" cy="2873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descr="预选页面.jpg"/>
          <p:cNvPicPr>
            <a:picLocks noChangeAspect="1"/>
          </p:cNvPicPr>
          <p:nvPr/>
        </p:nvPicPr>
        <p:blipFill>
          <a:blip r:embed="rId2"/>
          <a:srcRect/>
          <a:stretch>
            <a:fillRect/>
          </a:stretch>
        </p:blipFill>
        <p:spPr bwMode="auto">
          <a:xfrm>
            <a:off x="0" y="908050"/>
            <a:ext cx="9144000" cy="4664075"/>
          </a:xfrm>
          <a:prstGeom prst="rect">
            <a:avLst/>
          </a:prstGeom>
          <a:noFill/>
          <a:ln w="9525">
            <a:noFill/>
            <a:miter lim="800000"/>
            <a:headEnd/>
            <a:tailEnd/>
          </a:ln>
        </p:spPr>
      </p:pic>
      <p:sp>
        <p:nvSpPr>
          <p:cNvPr id="14339" name="TextBox 4"/>
          <p:cNvSpPr txBox="1">
            <a:spLocks noChangeArrowheads="1"/>
          </p:cNvSpPr>
          <p:nvPr/>
        </p:nvSpPr>
        <p:spPr bwMode="auto">
          <a:xfrm>
            <a:off x="3348038" y="188913"/>
            <a:ext cx="2441575" cy="769937"/>
          </a:xfrm>
          <a:prstGeom prst="rect">
            <a:avLst/>
          </a:prstGeom>
          <a:noFill/>
          <a:ln w="9525">
            <a:noFill/>
            <a:miter lim="800000"/>
            <a:headEnd/>
            <a:tailEnd/>
          </a:ln>
        </p:spPr>
        <p:txBody>
          <a:bodyPr wrap="none">
            <a:spAutoFit/>
          </a:bodyPr>
          <a:lstStyle/>
          <a:p>
            <a:r>
              <a:rPr lang="zh-CN" altLang="en-US" sz="4400">
                <a:latin typeface="Calibri" pitchFamily="34" charset="0"/>
              </a:rPr>
              <a:t>预选页面</a:t>
            </a:r>
          </a:p>
        </p:txBody>
      </p:sp>
      <p:sp>
        <p:nvSpPr>
          <p:cNvPr id="6" name="椭圆 5"/>
          <p:cNvSpPr/>
          <p:nvPr/>
        </p:nvSpPr>
        <p:spPr>
          <a:xfrm>
            <a:off x="8101013" y="1700213"/>
            <a:ext cx="1042987" cy="4333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8101013" y="4581525"/>
            <a:ext cx="1042987" cy="2873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折角形 8"/>
          <p:cNvSpPr/>
          <p:nvPr/>
        </p:nvSpPr>
        <p:spPr>
          <a:xfrm>
            <a:off x="1500188" y="1785938"/>
            <a:ext cx="5572125" cy="164306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a:solidFill>
                  <a:srgbClr val="2603BD"/>
                </a:solidFill>
                <a:latin typeface="Calibri" pitchFamily="34" charset="0"/>
                <a:ea typeface="宋体" pitchFamily="2" charset="-122"/>
              </a:rPr>
              <a:t>预选页面中，上半部分是可选课程列表（即选课计划），下半部是已选课程列表。点击上半部某门课程后的“预选”，该课程即进入已选列表，这时候就表示已经选了这门课。若要退选，点击已选列表中某门课程后的“取消”即可。</a:t>
            </a:r>
            <a:endParaRPr lang="en-US" altLang="zh-CN">
              <a:solidFill>
                <a:srgbClr val="2603BD"/>
              </a:solidFill>
              <a:latin typeface="Calibri" pitchFamily="34" charset="0"/>
              <a:ea typeface="宋体" pitchFamily="2" charset="-122"/>
            </a:endParaRPr>
          </a:p>
        </p:txBody>
      </p:sp>
      <p:sp>
        <p:nvSpPr>
          <p:cNvPr id="10" name="折角形 9"/>
          <p:cNvSpPr/>
          <p:nvPr/>
        </p:nvSpPr>
        <p:spPr>
          <a:xfrm>
            <a:off x="1571625" y="4429125"/>
            <a:ext cx="5500688" cy="185737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a:solidFill>
                  <a:srgbClr val="2603BD"/>
                </a:solidFill>
                <a:latin typeface="Calibri" pitchFamily="34" charset="0"/>
                <a:ea typeface="宋体" pitchFamily="2" charset="-122"/>
              </a:rPr>
              <a:t>由于预选课程需要抽签，除专业推荐课之外的课程需要提供意愿值（在填写意愿值的方框中填写之后点击“修改”）。所有课程意愿值相加不能超过</a:t>
            </a:r>
            <a:r>
              <a:rPr lang="en-US" altLang="zh-CN">
                <a:solidFill>
                  <a:srgbClr val="2603BD"/>
                </a:solidFill>
                <a:latin typeface="Calibri" pitchFamily="34" charset="0"/>
                <a:ea typeface="宋体" pitchFamily="2" charset="-122"/>
              </a:rPr>
              <a:t>99</a:t>
            </a:r>
            <a:r>
              <a:rPr lang="zh-CN" altLang="en-US">
                <a:solidFill>
                  <a:srgbClr val="2603BD"/>
                </a:solidFill>
                <a:latin typeface="Calibri" pitchFamily="34" charset="0"/>
                <a:ea typeface="宋体" pitchFamily="2" charset="-122"/>
              </a:rPr>
              <a:t>。意愿值越大，在课程抽签阶段被抽中的可能性越大。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457200" y="0"/>
            <a:ext cx="8229600" cy="836613"/>
          </a:xfrm>
        </p:spPr>
        <p:txBody>
          <a:bodyPr/>
          <a:lstStyle/>
          <a:p>
            <a:r>
              <a:rPr lang="zh-CN" altLang="en-US"/>
              <a:t>抽签</a:t>
            </a:r>
          </a:p>
        </p:txBody>
      </p:sp>
      <p:sp>
        <p:nvSpPr>
          <p:cNvPr id="15363" name="内容占位符 2"/>
          <p:cNvSpPr>
            <a:spLocks noGrp="1"/>
          </p:cNvSpPr>
          <p:nvPr>
            <p:ph idx="4294967295"/>
          </p:nvPr>
        </p:nvSpPr>
        <p:spPr>
          <a:xfrm>
            <a:off x="323850" y="836613"/>
            <a:ext cx="8569325" cy="5688012"/>
          </a:xfrm>
        </p:spPr>
        <p:txBody>
          <a:bodyPr/>
          <a:lstStyle/>
          <a:p>
            <a:r>
              <a:rPr lang="zh-CN" altLang="zh-CN" sz="2000"/>
              <a:t>预选抽签所依据的标准包括教师是否接受选课、同学选课意愿、课程类别、年级等。具体内容以及所占比重如下：</a:t>
            </a:r>
          </a:p>
          <a:p>
            <a:r>
              <a:rPr lang="zh-CN" altLang="zh-CN" sz="2000" u="sng"/>
              <a:t>教师是否接受选课体现教师学生选择和课程组织意愿，权重最大</a:t>
            </a:r>
            <a:r>
              <a:rPr lang="zh-CN" altLang="zh-CN" sz="2000"/>
              <a:t>。教师可根据自己对课程的要求，同时参考选课日与同学们的沟通印象来选择愿意接受的学生和拒绝的学生，并通过选课系统将该项指标输入。</a:t>
            </a:r>
          </a:p>
          <a:p>
            <a:r>
              <a:rPr lang="zh-CN" altLang="zh-CN" sz="2000"/>
              <a:t>同学选课意愿体现本人选择某门课程的热切或重要程度，同学在选择一门课程时可以指定该课程的个人意愿点，但全部预选课程的个人意愿点数之和不能超过</a:t>
            </a:r>
            <a:r>
              <a:rPr lang="en-US" altLang="zh-CN" sz="2000"/>
              <a:t>99</a:t>
            </a:r>
            <a:r>
              <a:rPr lang="zh-CN" altLang="zh-CN" sz="2000"/>
              <a:t>。</a:t>
            </a:r>
          </a:p>
          <a:p>
            <a:r>
              <a:rPr lang="zh-CN" altLang="zh-CN" sz="2000"/>
              <a:t>课程类别指该课程对选课同学来说是必修还是选修，本指标由系统根据教学计划判断同时辅以教务人员指定。</a:t>
            </a:r>
          </a:p>
          <a:p>
            <a:r>
              <a:rPr lang="zh-CN" altLang="zh-CN" sz="2000"/>
              <a:t>年级参数主要为避免毕业班完不成必修学分设置，一般只考虑毕业班学生，并且只在特定课程中使用。</a:t>
            </a:r>
          </a:p>
          <a:p>
            <a:r>
              <a:rPr lang="zh-CN" altLang="zh-CN" sz="2000"/>
              <a:t>根据四项指标计算优先级的公式为：</a:t>
            </a:r>
            <a:r>
              <a:rPr lang="en-US" altLang="zh-CN" sz="2000" b="1"/>
              <a:t>A=T*M*P+N</a:t>
            </a:r>
            <a:endParaRPr lang="zh-CN" altLang="zh-CN" sz="2000"/>
          </a:p>
          <a:p>
            <a:r>
              <a:rPr lang="zh-CN" altLang="zh-CN" sz="2000"/>
              <a:t>其中</a:t>
            </a:r>
            <a:r>
              <a:rPr lang="en-US" altLang="zh-CN" sz="2000"/>
              <a:t>A</a:t>
            </a:r>
            <a:r>
              <a:rPr lang="zh-CN" altLang="zh-CN" sz="2000"/>
              <a:t>为最后得出的优先级；</a:t>
            </a:r>
            <a:r>
              <a:rPr lang="en-US" altLang="zh-CN" sz="2000"/>
              <a:t>T</a:t>
            </a:r>
            <a:r>
              <a:rPr lang="zh-CN" altLang="zh-CN" sz="2000"/>
              <a:t>为教师是否接受或拒绝，接受为</a:t>
            </a:r>
            <a:r>
              <a:rPr lang="en-US" altLang="zh-CN" sz="2000"/>
              <a:t>100</a:t>
            </a:r>
            <a:r>
              <a:rPr lang="zh-CN" altLang="zh-CN" sz="2000"/>
              <a:t>，拒绝为</a:t>
            </a:r>
            <a:r>
              <a:rPr lang="en-US" altLang="zh-CN" sz="2000"/>
              <a:t>0</a:t>
            </a:r>
            <a:r>
              <a:rPr lang="zh-CN" altLang="zh-CN" sz="2000"/>
              <a:t>，不表态为</a:t>
            </a:r>
            <a:r>
              <a:rPr lang="en-US" altLang="zh-CN" sz="2000"/>
              <a:t>1</a:t>
            </a:r>
            <a:r>
              <a:rPr lang="zh-CN" altLang="zh-CN" sz="2000"/>
              <a:t>；</a:t>
            </a:r>
            <a:r>
              <a:rPr lang="en-US" altLang="zh-CN" sz="2000"/>
              <a:t>M</a:t>
            </a:r>
            <a:r>
              <a:rPr lang="zh-CN" altLang="zh-CN" sz="2000"/>
              <a:t>为课程类别，专业课为</a:t>
            </a:r>
            <a:r>
              <a:rPr lang="en-US" altLang="zh-CN" sz="2000"/>
              <a:t>100</a:t>
            </a:r>
            <a:r>
              <a:rPr lang="zh-CN" altLang="zh-CN" sz="2000"/>
              <a:t>，非专业课为</a:t>
            </a:r>
            <a:r>
              <a:rPr lang="en-US" altLang="zh-CN" sz="2000"/>
              <a:t>1</a:t>
            </a:r>
            <a:r>
              <a:rPr lang="zh-CN" altLang="zh-CN" sz="2000"/>
              <a:t>；</a:t>
            </a:r>
            <a:r>
              <a:rPr lang="en-US" altLang="zh-CN" sz="2000"/>
              <a:t>P</a:t>
            </a:r>
            <a:r>
              <a:rPr lang="zh-CN" altLang="zh-CN" sz="2000"/>
              <a:t>为个人意愿点</a:t>
            </a:r>
            <a:r>
              <a:rPr lang="en-US" altLang="zh-CN" sz="2000"/>
              <a:t>0</a:t>
            </a:r>
            <a:r>
              <a:rPr lang="zh-CN" altLang="zh-CN" sz="2000"/>
              <a:t>至</a:t>
            </a:r>
            <a:r>
              <a:rPr lang="en-US" altLang="zh-CN" sz="2000"/>
              <a:t>99</a:t>
            </a:r>
            <a:r>
              <a:rPr lang="zh-CN" altLang="zh-CN" sz="2000"/>
              <a:t>由同学自主确定；</a:t>
            </a:r>
            <a:r>
              <a:rPr lang="en-US" altLang="zh-CN" sz="2000"/>
              <a:t>N</a:t>
            </a:r>
            <a:r>
              <a:rPr lang="zh-CN" altLang="zh-CN" sz="2000"/>
              <a:t>为年级，毕业班为</a:t>
            </a:r>
            <a:r>
              <a:rPr lang="en-US" altLang="zh-CN" sz="2000"/>
              <a:t>0.5</a:t>
            </a:r>
            <a:r>
              <a:rPr lang="zh-CN" altLang="zh-CN" sz="2000"/>
              <a:t>，其余为</a:t>
            </a:r>
            <a:r>
              <a:rPr lang="en-US" altLang="zh-CN" sz="2000"/>
              <a:t>0</a:t>
            </a:r>
            <a:r>
              <a:rPr lang="zh-CN" altLang="zh-CN" sz="2000"/>
              <a:t>。这样的计算方法保证了教师、学生和教学计划三方面同时发挥相应的作用。</a:t>
            </a:r>
          </a:p>
          <a:p>
            <a:endParaRPr lang="zh-CN" altLang="en-US" sz="20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idx="4294967295"/>
          </p:nvPr>
        </p:nvSpPr>
        <p:spPr>
          <a:xfrm>
            <a:off x="323850" y="333375"/>
            <a:ext cx="8540750" cy="1143000"/>
          </a:xfrm>
        </p:spPr>
        <p:txBody>
          <a:bodyPr/>
          <a:lstStyle/>
          <a:p>
            <a:r>
              <a:rPr lang="zh-CN" altLang="en-US"/>
              <a:t>预选注意事项</a:t>
            </a:r>
          </a:p>
        </p:txBody>
      </p:sp>
      <p:sp>
        <p:nvSpPr>
          <p:cNvPr id="16387" name="内容占位符 2"/>
          <p:cNvSpPr>
            <a:spLocks noGrp="1"/>
          </p:cNvSpPr>
          <p:nvPr>
            <p:ph idx="4294967295"/>
          </p:nvPr>
        </p:nvSpPr>
        <p:spPr>
          <a:xfrm>
            <a:off x="323850" y="1557338"/>
            <a:ext cx="8540750" cy="3886200"/>
          </a:xfrm>
        </p:spPr>
        <p:txBody>
          <a:bodyPr/>
          <a:lstStyle/>
          <a:p>
            <a:pPr>
              <a:lnSpc>
                <a:spcPct val="90000"/>
              </a:lnSpc>
            </a:pPr>
            <a:r>
              <a:rPr lang="zh-CN" altLang="en-US" sz="2700" dirty="0"/>
              <a:t>在教务部规定的网上预选时间内可以进行网上预选。 </a:t>
            </a:r>
            <a:endParaRPr lang="en-US" altLang="zh-CN" sz="2700" dirty="0"/>
          </a:p>
          <a:p>
            <a:pPr>
              <a:lnSpc>
                <a:spcPct val="90000"/>
              </a:lnSpc>
            </a:pPr>
            <a:r>
              <a:rPr lang="zh-CN" altLang="en-US" sz="2700" dirty="0"/>
              <a:t>可选列表中列出的是您选课计划中本学期的可选课程，要加入其它课程可在页面中点击 “更改选课计划”进入维护选课计划页面，添加特定课程后再进行选课。 </a:t>
            </a:r>
            <a:endParaRPr lang="en-US" altLang="zh-CN" sz="2700" dirty="0"/>
          </a:p>
          <a:p>
            <a:pPr>
              <a:lnSpc>
                <a:spcPct val="90000"/>
              </a:lnSpc>
            </a:pPr>
            <a:r>
              <a:rPr lang="zh-CN" altLang="en-US" sz="2700" dirty="0"/>
              <a:t>在可选列表中点击“预选”，可以选择指定课程，操作成功后，课程会出现在已选列表中。 </a:t>
            </a:r>
            <a:endParaRPr lang="en-US" altLang="zh-CN" sz="2700" dirty="0"/>
          </a:p>
          <a:p>
            <a:pPr>
              <a:lnSpc>
                <a:spcPct val="90000"/>
              </a:lnSpc>
            </a:pPr>
            <a:r>
              <a:rPr lang="zh-CN" altLang="en-US" sz="2700" b="1" dirty="0">
                <a:solidFill>
                  <a:srgbClr val="FF0000"/>
                </a:solidFill>
              </a:rPr>
              <a:t>已选列表</a:t>
            </a:r>
            <a:r>
              <a:rPr lang="zh-CN" altLang="en-US" sz="2700" dirty="0">
                <a:solidFill>
                  <a:srgbClr val="FF0000"/>
                </a:solidFill>
              </a:rPr>
              <a:t>中列出的是您预选期间已经选择的课程，是否选上待抽签之后才能确定。 </a:t>
            </a:r>
            <a:endParaRPr lang="en-US" altLang="zh-CN" sz="2700" dirty="0">
              <a:solidFill>
                <a:srgbClr val="FF0000"/>
              </a:solidFill>
            </a:endParaRPr>
          </a:p>
          <a:p>
            <a:pPr>
              <a:lnSpc>
                <a:spcPct val="90000"/>
              </a:lnSpc>
            </a:pPr>
            <a:r>
              <a:rPr lang="zh-CN" altLang="en-US" sz="2700" dirty="0"/>
              <a:t>在已选列表中点击“取消”，可以取消选择指定课程，取消成功后，课程会出现在可选列表中。</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484438" y="333375"/>
            <a:ext cx="4697412" cy="768350"/>
          </a:xfrm>
          <a:prstGeom prst="rect">
            <a:avLst/>
          </a:prstGeom>
          <a:noFill/>
          <a:ln w="9525">
            <a:noFill/>
            <a:miter lim="800000"/>
            <a:headEnd/>
            <a:tailEnd/>
          </a:ln>
        </p:spPr>
        <p:txBody>
          <a:bodyPr wrap="none">
            <a:spAutoFit/>
          </a:bodyPr>
          <a:lstStyle/>
          <a:p>
            <a:r>
              <a:rPr lang="zh-CN" altLang="en-US" sz="4400">
                <a:latin typeface="Calibri" pitchFamily="34" charset="0"/>
              </a:rPr>
              <a:t>进入查看选课结果</a:t>
            </a:r>
          </a:p>
        </p:txBody>
      </p:sp>
      <p:pic>
        <p:nvPicPr>
          <p:cNvPr id="17411" name="图片 5" descr="总目录.jpg"/>
          <p:cNvPicPr>
            <a:picLocks noChangeAspect="1"/>
          </p:cNvPicPr>
          <p:nvPr/>
        </p:nvPicPr>
        <p:blipFill>
          <a:blip r:embed="rId2"/>
          <a:srcRect/>
          <a:stretch>
            <a:fillRect/>
          </a:stretch>
        </p:blipFill>
        <p:spPr bwMode="auto">
          <a:xfrm>
            <a:off x="0" y="1773238"/>
            <a:ext cx="9144000" cy="4619625"/>
          </a:xfrm>
          <a:prstGeom prst="rect">
            <a:avLst/>
          </a:prstGeom>
          <a:noFill/>
          <a:ln w="9525">
            <a:noFill/>
            <a:miter lim="800000"/>
            <a:headEnd/>
            <a:tailEnd/>
          </a:ln>
        </p:spPr>
      </p:pic>
      <p:sp>
        <p:nvSpPr>
          <p:cNvPr id="7" name="椭圆 6"/>
          <p:cNvSpPr/>
          <p:nvPr/>
        </p:nvSpPr>
        <p:spPr>
          <a:xfrm>
            <a:off x="5867400" y="1844675"/>
            <a:ext cx="720725" cy="5762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413" name="TextBox 7"/>
          <p:cNvSpPr txBox="1">
            <a:spLocks noChangeArrowheads="1"/>
          </p:cNvSpPr>
          <p:nvPr/>
        </p:nvSpPr>
        <p:spPr bwMode="auto">
          <a:xfrm>
            <a:off x="539750" y="1341438"/>
            <a:ext cx="3416300" cy="368300"/>
          </a:xfrm>
          <a:prstGeom prst="rect">
            <a:avLst/>
          </a:prstGeom>
          <a:noFill/>
          <a:ln w="9525">
            <a:noFill/>
            <a:miter lim="800000"/>
            <a:headEnd/>
            <a:tailEnd/>
          </a:ln>
        </p:spPr>
        <p:txBody>
          <a:bodyPr wrap="none">
            <a:spAutoFit/>
          </a:bodyPr>
          <a:lstStyle/>
          <a:p>
            <a:r>
              <a:rPr lang="zh-CN" altLang="en-US">
                <a:latin typeface="Calibri" pitchFamily="34" charset="0"/>
              </a:rPr>
              <a:t>点击页面右上角的“选课结果”</a:t>
            </a:r>
          </a:p>
        </p:txBody>
      </p:sp>
      <p:sp>
        <p:nvSpPr>
          <p:cNvPr id="9" name="矩形 8"/>
          <p:cNvSpPr/>
          <p:nvPr/>
        </p:nvSpPr>
        <p:spPr>
          <a:xfrm>
            <a:off x="1835150" y="2997200"/>
            <a:ext cx="1296988"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2627313" y="188913"/>
            <a:ext cx="4699000" cy="769937"/>
          </a:xfrm>
          <a:prstGeom prst="rect">
            <a:avLst/>
          </a:prstGeom>
          <a:noFill/>
          <a:ln w="9525">
            <a:noFill/>
            <a:miter lim="800000"/>
            <a:headEnd/>
            <a:tailEnd/>
          </a:ln>
        </p:spPr>
        <p:txBody>
          <a:bodyPr wrap="none">
            <a:spAutoFit/>
          </a:bodyPr>
          <a:lstStyle/>
          <a:p>
            <a:r>
              <a:rPr lang="zh-CN" altLang="en-US" sz="4400">
                <a:latin typeface="Calibri" pitchFamily="34" charset="0"/>
              </a:rPr>
              <a:t>查看选课结果页面</a:t>
            </a:r>
          </a:p>
        </p:txBody>
      </p:sp>
      <p:pic>
        <p:nvPicPr>
          <p:cNvPr id="18435" name="图片 4" descr="查看选课结果.jpg"/>
          <p:cNvPicPr>
            <a:picLocks noChangeAspect="1"/>
          </p:cNvPicPr>
          <p:nvPr/>
        </p:nvPicPr>
        <p:blipFill>
          <a:blip r:embed="rId2"/>
          <a:srcRect/>
          <a:stretch>
            <a:fillRect/>
          </a:stretch>
        </p:blipFill>
        <p:spPr bwMode="auto">
          <a:xfrm>
            <a:off x="0" y="981075"/>
            <a:ext cx="9144000" cy="5686425"/>
          </a:xfrm>
          <a:prstGeom prst="rect">
            <a:avLst/>
          </a:prstGeom>
          <a:noFill/>
          <a:ln w="9525">
            <a:noFill/>
            <a:miter lim="800000"/>
            <a:headEnd/>
            <a:tailEnd/>
          </a:ln>
        </p:spPr>
      </p:pic>
      <p:sp>
        <p:nvSpPr>
          <p:cNvPr id="6" name="椭圆 5"/>
          <p:cNvSpPr/>
          <p:nvPr/>
        </p:nvSpPr>
        <p:spPr>
          <a:xfrm>
            <a:off x="3995738" y="5157788"/>
            <a:ext cx="936625" cy="358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2051050" y="2060575"/>
            <a:ext cx="1225550"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医预信息化管理</a:t>
            </a:r>
            <a:endParaRPr lang="zh-CN" altLang="en-US" sz="3200" dirty="0"/>
          </a:p>
        </p:txBody>
      </p:sp>
      <p:sp>
        <p:nvSpPr>
          <p:cNvPr id="3" name="内容占位符 2"/>
          <p:cNvSpPr>
            <a:spLocks noGrp="1"/>
          </p:cNvSpPr>
          <p:nvPr>
            <p:ph idx="1"/>
          </p:nvPr>
        </p:nvSpPr>
        <p:spPr>
          <a:xfrm>
            <a:off x="285720" y="1785926"/>
            <a:ext cx="8540750" cy="4786346"/>
          </a:xfrm>
        </p:spPr>
        <p:txBody>
          <a:bodyPr/>
          <a:lstStyle/>
          <a:p>
            <a:r>
              <a:rPr lang="zh-CN" altLang="en-US" dirty="0" smtClean="0"/>
              <a:t>网址：</a:t>
            </a:r>
            <a:r>
              <a:rPr lang="en-US" altLang="zh-CN" dirty="0" smtClean="0"/>
              <a:t>premedpku.com</a:t>
            </a:r>
          </a:p>
          <a:p>
            <a:pPr lvl="1"/>
            <a:r>
              <a:rPr lang="zh-CN" altLang="en-US" dirty="0" smtClean="0"/>
              <a:t>用户名：学号</a:t>
            </a:r>
            <a:endParaRPr lang="en-US" altLang="zh-CN" dirty="0" smtClean="0"/>
          </a:p>
          <a:p>
            <a:pPr lvl="1"/>
            <a:r>
              <a:rPr lang="zh-CN" altLang="en-US" dirty="0" smtClean="0"/>
              <a:t>密码：生日</a:t>
            </a:r>
            <a:endParaRPr lang="en-US" altLang="zh-CN" dirty="0" smtClean="0"/>
          </a:p>
          <a:p>
            <a:pPr lvl="1"/>
            <a:r>
              <a:rPr lang="zh-CN" altLang="en-US" dirty="0" smtClean="0"/>
              <a:t>所有同学纸版与电子版都要填写</a:t>
            </a:r>
            <a:endParaRPr lang="en-US" altLang="zh-CN" dirty="0" smtClean="0"/>
          </a:p>
          <a:p>
            <a:r>
              <a:rPr lang="zh-CN" altLang="en-US" dirty="0" smtClean="0"/>
              <a:t>此网站用于：</a:t>
            </a:r>
            <a:endParaRPr lang="en-US" altLang="zh-CN" dirty="0" smtClean="0"/>
          </a:p>
          <a:p>
            <a:pPr lvl="1"/>
            <a:r>
              <a:rPr lang="zh-CN" altLang="en-US" dirty="0" smtClean="0"/>
              <a:t>个人信息收集</a:t>
            </a:r>
            <a:r>
              <a:rPr lang="en-US" altLang="zh-CN" dirty="0" smtClean="0"/>
              <a:t>——9</a:t>
            </a:r>
            <a:r>
              <a:rPr lang="zh-CN" altLang="en-US" dirty="0" smtClean="0"/>
              <a:t>月</a:t>
            </a:r>
            <a:r>
              <a:rPr lang="en-US" altLang="zh-CN" dirty="0" smtClean="0"/>
              <a:t>10</a:t>
            </a:r>
            <a:r>
              <a:rPr lang="zh-CN" altLang="en-US" dirty="0" smtClean="0"/>
              <a:t>日截止</a:t>
            </a:r>
            <a:endParaRPr lang="en-US" altLang="zh-CN" dirty="0" smtClean="0"/>
          </a:p>
          <a:p>
            <a:pPr lvl="1"/>
            <a:r>
              <a:rPr lang="zh-CN" altLang="en-US" dirty="0" smtClean="0"/>
              <a:t>电子课表上传</a:t>
            </a:r>
            <a:r>
              <a:rPr lang="en-US" altLang="zh-CN" dirty="0" smtClean="0"/>
              <a:t>——9</a:t>
            </a:r>
            <a:r>
              <a:rPr lang="zh-CN" altLang="en-US" dirty="0" smtClean="0"/>
              <a:t>月</a:t>
            </a:r>
            <a:r>
              <a:rPr lang="en-US" altLang="zh-CN" dirty="0" smtClean="0"/>
              <a:t>11-25</a:t>
            </a:r>
            <a:r>
              <a:rPr lang="zh-CN" altLang="en-US" dirty="0" smtClean="0"/>
              <a:t>日</a:t>
            </a:r>
            <a:endParaRPr lang="en-US" altLang="zh-CN" dirty="0" smtClean="0"/>
          </a:p>
          <a:p>
            <a:pPr lvl="1"/>
            <a:r>
              <a:rPr lang="zh-CN" altLang="en-US" dirty="0" smtClean="0"/>
              <a:t>个人素质拓展记录</a:t>
            </a:r>
            <a:r>
              <a:rPr lang="en-US" altLang="zh-CN" dirty="0" smtClean="0"/>
              <a:t>——</a:t>
            </a:r>
            <a:r>
              <a:rPr lang="zh-CN" altLang="en-US" dirty="0" smtClean="0"/>
              <a:t>素质教育、志愿服务以及社会实践三个部分（截止到</a:t>
            </a:r>
            <a:r>
              <a:rPr lang="en-US" altLang="zh-CN" dirty="0" smtClean="0"/>
              <a:t>2019</a:t>
            </a:r>
            <a:r>
              <a:rPr lang="zh-CN" altLang="en-US" dirty="0" smtClean="0"/>
              <a:t>年</a:t>
            </a:r>
            <a:r>
              <a:rPr lang="en-US" altLang="zh-CN" dirty="0" smtClean="0"/>
              <a:t>8</a:t>
            </a:r>
            <a:r>
              <a:rPr lang="zh-CN" altLang="en-US" dirty="0" smtClean="0"/>
              <a:t>月</a:t>
            </a:r>
            <a:r>
              <a:rPr lang="en-US" altLang="zh-CN" dirty="0" smtClean="0"/>
              <a:t>15</a:t>
            </a:r>
            <a:r>
              <a:rPr lang="zh-CN" altLang="en-US" dirty="0" smtClean="0"/>
              <a:t>日）</a:t>
            </a:r>
            <a:endParaRPr lang="en-US" altLang="zh-CN"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idx="4294967295"/>
          </p:nvPr>
        </p:nvSpPr>
        <p:spPr/>
        <p:txBody>
          <a:bodyPr/>
          <a:lstStyle/>
          <a:p>
            <a:r>
              <a:rPr lang="zh-CN" altLang="en-US"/>
              <a:t>查看选课结果注意事项</a:t>
            </a:r>
          </a:p>
        </p:txBody>
      </p:sp>
      <p:sp>
        <p:nvSpPr>
          <p:cNvPr id="19459" name="内容占位符 2"/>
          <p:cNvSpPr>
            <a:spLocks noGrp="1"/>
          </p:cNvSpPr>
          <p:nvPr>
            <p:ph idx="4294967295"/>
          </p:nvPr>
        </p:nvSpPr>
        <p:spPr/>
        <p:txBody>
          <a:bodyPr/>
          <a:lstStyle/>
          <a:p>
            <a:r>
              <a:rPr lang="zh-CN" altLang="en-US"/>
              <a:t>除抽签阶段外，都可以查看网上选课结果。</a:t>
            </a:r>
            <a:endParaRPr lang="en-US" altLang="zh-CN"/>
          </a:p>
          <a:p>
            <a:r>
              <a:rPr lang="zh-CN" altLang="en-US"/>
              <a:t>预选结果由抽签产生。如未选上，您可以在补退选阶段开始后尝试补选该课或其它课程。 </a:t>
            </a:r>
            <a:endParaRPr lang="en-US" altLang="zh-CN"/>
          </a:p>
          <a:p>
            <a:r>
              <a:rPr lang="zh-CN" altLang="en-US"/>
              <a:t>选课结果页面包含已选课程课程表，可供查看或打印。</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idx="4294967295"/>
          </p:nvPr>
        </p:nvSpPr>
        <p:spPr>
          <a:xfrm>
            <a:off x="755650" y="115888"/>
            <a:ext cx="8229600" cy="1143000"/>
          </a:xfrm>
        </p:spPr>
        <p:txBody>
          <a:bodyPr/>
          <a:lstStyle/>
          <a:p>
            <a:r>
              <a:rPr lang="zh-CN" altLang="en-US"/>
              <a:t>补退选流程</a:t>
            </a:r>
          </a:p>
        </p:txBody>
      </p:sp>
      <p:pic>
        <p:nvPicPr>
          <p:cNvPr id="20483" name="图片 3" descr="补退选流程.jpg"/>
          <p:cNvPicPr>
            <a:picLocks noChangeAspect="1"/>
          </p:cNvPicPr>
          <p:nvPr/>
        </p:nvPicPr>
        <p:blipFill>
          <a:blip r:embed="rId2"/>
          <a:srcRect/>
          <a:stretch>
            <a:fillRect/>
          </a:stretch>
        </p:blipFill>
        <p:spPr bwMode="auto">
          <a:xfrm>
            <a:off x="1835150" y="1057275"/>
            <a:ext cx="5761038" cy="4992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idx="4294967295"/>
          </p:nvPr>
        </p:nvSpPr>
        <p:spPr/>
        <p:txBody>
          <a:bodyPr/>
          <a:lstStyle/>
          <a:p>
            <a:r>
              <a:rPr lang="zh-CN" altLang="en-US"/>
              <a:t>补退选注意事项</a:t>
            </a:r>
          </a:p>
        </p:txBody>
      </p:sp>
      <p:sp>
        <p:nvSpPr>
          <p:cNvPr id="21507" name="内容占位符 2"/>
          <p:cNvSpPr>
            <a:spLocks noGrp="1"/>
          </p:cNvSpPr>
          <p:nvPr>
            <p:ph idx="4294967295"/>
          </p:nvPr>
        </p:nvSpPr>
        <p:spPr/>
        <p:txBody>
          <a:bodyPr/>
          <a:lstStyle/>
          <a:p>
            <a:pPr>
              <a:lnSpc>
                <a:spcPct val="80000"/>
              </a:lnSpc>
            </a:pPr>
            <a:r>
              <a:rPr lang="zh-CN" altLang="en-US" sz="2700"/>
              <a:t>在教务部规定的补退选时间内可以进行网上补选和退选。 </a:t>
            </a:r>
            <a:endParaRPr lang="en-US" altLang="zh-CN" sz="2700"/>
          </a:p>
          <a:p>
            <a:pPr>
              <a:lnSpc>
                <a:spcPct val="80000"/>
              </a:lnSpc>
            </a:pPr>
            <a:r>
              <a:rPr lang="zh-CN" altLang="en-US" sz="2700"/>
              <a:t>可选列表中列出的是您选课计划中本学期的可选课程，要加入其它课程可在页面中点击“更改选课计划”进入维护选课计划”页面，添加特定课程后再进行选课。 </a:t>
            </a:r>
            <a:endParaRPr lang="en-US" altLang="zh-CN" sz="2700"/>
          </a:p>
          <a:p>
            <a:pPr>
              <a:lnSpc>
                <a:spcPct val="80000"/>
              </a:lnSpc>
            </a:pPr>
            <a:r>
              <a:rPr lang="zh-CN" altLang="en-US" sz="2700"/>
              <a:t>在可选列表中点击“补选”，可以补选指定课程，操作成功后，课程会出现在已选上列表中。 </a:t>
            </a:r>
            <a:endParaRPr lang="en-US" altLang="zh-CN" sz="2700"/>
          </a:p>
          <a:p>
            <a:pPr>
              <a:lnSpc>
                <a:spcPct val="80000"/>
              </a:lnSpc>
            </a:pPr>
            <a:r>
              <a:rPr lang="zh-CN" altLang="en-US" sz="2700"/>
              <a:t>已选上列表中列出的是您本学期已经选上的课程，不需要再抽签。 </a:t>
            </a:r>
            <a:endParaRPr lang="en-US" altLang="zh-CN" sz="2700"/>
          </a:p>
          <a:p>
            <a:pPr>
              <a:lnSpc>
                <a:spcPct val="80000"/>
              </a:lnSpc>
            </a:pPr>
            <a:r>
              <a:rPr lang="zh-CN" altLang="en-US" sz="2700"/>
              <a:t>在已选上列表中点击“退选”，可以退选指定课程。退选成功之后，课程会出现在可选列表中。</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419475" y="188913"/>
            <a:ext cx="2441575" cy="769937"/>
          </a:xfrm>
          <a:prstGeom prst="rect">
            <a:avLst/>
          </a:prstGeom>
          <a:noFill/>
          <a:ln w="9525">
            <a:noFill/>
            <a:miter lim="800000"/>
            <a:headEnd/>
            <a:tailEnd/>
          </a:ln>
        </p:spPr>
        <p:txBody>
          <a:bodyPr wrap="none">
            <a:spAutoFit/>
          </a:bodyPr>
          <a:lstStyle/>
          <a:p>
            <a:r>
              <a:rPr lang="zh-CN" altLang="en-US" sz="4400">
                <a:latin typeface="Calibri" pitchFamily="34" charset="0"/>
              </a:rPr>
              <a:t>补选流程</a:t>
            </a:r>
          </a:p>
        </p:txBody>
      </p:sp>
      <p:pic>
        <p:nvPicPr>
          <p:cNvPr id="22531" name="图片 4" descr="补选流程.jpg"/>
          <p:cNvPicPr>
            <a:picLocks noChangeAspect="1"/>
          </p:cNvPicPr>
          <p:nvPr/>
        </p:nvPicPr>
        <p:blipFill>
          <a:blip r:embed="rId2"/>
          <a:srcRect/>
          <a:stretch>
            <a:fillRect/>
          </a:stretch>
        </p:blipFill>
        <p:spPr bwMode="auto">
          <a:xfrm>
            <a:off x="2339975" y="1023938"/>
            <a:ext cx="5184775" cy="5584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idx="4294967295"/>
          </p:nvPr>
        </p:nvSpPr>
        <p:spPr>
          <a:xfrm>
            <a:off x="1547813" y="404813"/>
            <a:ext cx="6430962" cy="1143000"/>
          </a:xfrm>
        </p:spPr>
        <p:txBody>
          <a:bodyPr/>
          <a:lstStyle/>
          <a:p>
            <a:r>
              <a:rPr lang="zh-CN" altLang="en-US"/>
              <a:t>补选注意事项</a:t>
            </a:r>
          </a:p>
        </p:txBody>
      </p:sp>
      <p:sp>
        <p:nvSpPr>
          <p:cNvPr id="23555" name="内容占位符 2"/>
          <p:cNvSpPr>
            <a:spLocks noGrp="1"/>
          </p:cNvSpPr>
          <p:nvPr>
            <p:ph idx="4294967295"/>
          </p:nvPr>
        </p:nvSpPr>
        <p:spPr>
          <a:xfrm>
            <a:off x="395288" y="1341438"/>
            <a:ext cx="8229600" cy="4525962"/>
          </a:xfrm>
        </p:spPr>
        <p:txBody>
          <a:bodyPr/>
          <a:lstStyle/>
          <a:p>
            <a:r>
              <a:rPr lang="zh-CN" altLang="en-US" sz="3000"/>
              <a:t>在教务部规定的补选时间内可以进行网上补选。 </a:t>
            </a:r>
            <a:endParaRPr lang="en-US" altLang="zh-CN" sz="3000"/>
          </a:p>
          <a:p>
            <a:r>
              <a:rPr lang="zh-CN" altLang="en-US" sz="3000"/>
              <a:t>可选列表中列出的是您选课计划中本学期的可选课程，要加入其它课程可在页面中点击“更改选课计划”进入维护选课计划”页面，添加特定课程后再进行选课。 </a:t>
            </a:r>
            <a:endParaRPr lang="en-US" altLang="zh-CN" sz="3000"/>
          </a:p>
          <a:p>
            <a:r>
              <a:rPr lang="zh-CN" altLang="en-US" sz="3000"/>
              <a:t>在可选列表中点击“补选”，可以补选指定课程，操作成功后，课程会出现在已选上列表中。 </a:t>
            </a:r>
            <a:endParaRPr lang="en-US" altLang="zh-CN" sz="3000"/>
          </a:p>
          <a:p>
            <a:r>
              <a:rPr lang="zh-CN" altLang="en-US" sz="3000"/>
              <a:t>已选上列表中列出的是您本学期已经选上的课程，不需要再抽签。</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7030A0"/>
                </a:solidFill>
                <a:latin typeface="黑体" pitchFamily="2" charset="-122"/>
                <a:ea typeface="黑体" pitchFamily="2" charset="-122"/>
              </a:rPr>
              <a:t>电子版课表</a:t>
            </a:r>
            <a:endParaRPr lang="zh-CN" altLang="en-US" b="1" dirty="0">
              <a:latin typeface="黑体" pitchFamily="2" charset="-122"/>
              <a:ea typeface="黑体" pitchFamily="2" charset="-122"/>
            </a:endParaRPr>
          </a:p>
        </p:txBody>
      </p:sp>
      <p:sp>
        <p:nvSpPr>
          <p:cNvPr id="3" name="内容占位符 2"/>
          <p:cNvSpPr>
            <a:spLocks noGrp="1"/>
          </p:cNvSpPr>
          <p:nvPr>
            <p:ph idx="1"/>
          </p:nvPr>
        </p:nvSpPr>
        <p:spPr>
          <a:xfrm>
            <a:off x="285720" y="1928802"/>
            <a:ext cx="8540750" cy="3714776"/>
          </a:xfrm>
        </p:spPr>
        <p:txBody>
          <a:bodyPr/>
          <a:lstStyle/>
          <a:p>
            <a:r>
              <a:rPr lang="zh-CN" altLang="en-US" dirty="0" smtClean="0"/>
              <a:t>临床导论 理论课 </a:t>
            </a:r>
            <a:r>
              <a:rPr lang="en-US" altLang="zh-CN" dirty="0" smtClean="0"/>
              <a:t>3</a:t>
            </a:r>
            <a:r>
              <a:rPr lang="zh-CN" altLang="en-US" dirty="0" smtClean="0"/>
              <a:t>次 （第</a:t>
            </a:r>
            <a:r>
              <a:rPr lang="en-US" altLang="zh-CN" dirty="0" smtClean="0"/>
              <a:t>3</a:t>
            </a:r>
            <a:r>
              <a:rPr lang="zh-CN" altLang="en-US" dirty="0" smtClean="0"/>
              <a:t>、</a:t>
            </a:r>
            <a:r>
              <a:rPr lang="en-US" altLang="zh-CN" dirty="0" smtClean="0"/>
              <a:t>5</a:t>
            </a:r>
            <a:r>
              <a:rPr lang="zh-CN" altLang="en-US" dirty="0" smtClean="0"/>
              <a:t>、</a:t>
            </a:r>
            <a:r>
              <a:rPr lang="en-US" altLang="zh-CN" dirty="0" smtClean="0"/>
              <a:t>7</a:t>
            </a:r>
            <a:r>
              <a:rPr lang="zh-CN" altLang="en-US" dirty="0" smtClean="0"/>
              <a:t>周） </a:t>
            </a:r>
            <a:endParaRPr lang="en-US" altLang="zh-CN" dirty="0" smtClean="0"/>
          </a:p>
          <a:p>
            <a:pPr>
              <a:buNone/>
            </a:pPr>
            <a:r>
              <a:rPr lang="en-US" altLang="zh-CN" dirty="0" smtClean="0"/>
              <a:t> </a:t>
            </a:r>
            <a:r>
              <a:rPr lang="en-US" altLang="zh-CN" dirty="0" smtClean="0"/>
              <a:t>   </a:t>
            </a:r>
            <a:r>
              <a:rPr lang="zh-CN" altLang="en-US" sz="2800" dirty="0" smtClean="0"/>
              <a:t>地点：北大二</a:t>
            </a:r>
            <a:r>
              <a:rPr lang="zh-CN" altLang="en-US" sz="2800" dirty="0" smtClean="0"/>
              <a:t>教</a:t>
            </a:r>
            <a:r>
              <a:rPr lang="en-US" altLang="zh-CN" sz="2800" dirty="0" smtClean="0"/>
              <a:t>203</a:t>
            </a:r>
          </a:p>
          <a:p>
            <a:r>
              <a:rPr lang="zh-CN" altLang="en-US" dirty="0" smtClean="0">
                <a:solidFill>
                  <a:srgbClr val="00B050"/>
                </a:solidFill>
              </a:rPr>
              <a:t>基础医学导论课</a:t>
            </a:r>
            <a:r>
              <a:rPr lang="en-US" altLang="zh-CN" dirty="0" smtClean="0">
                <a:solidFill>
                  <a:srgbClr val="00B050"/>
                </a:solidFill>
              </a:rPr>
              <a:t>1-13</a:t>
            </a:r>
            <a:r>
              <a:rPr lang="zh-CN" altLang="en-US" dirty="0" smtClean="0">
                <a:solidFill>
                  <a:srgbClr val="00B050"/>
                </a:solidFill>
              </a:rPr>
              <a:t>周  </a:t>
            </a:r>
            <a:r>
              <a:rPr lang="zh-CN" altLang="en-US" sz="2800" dirty="0" smtClean="0">
                <a:solidFill>
                  <a:srgbClr val="00B050"/>
                </a:solidFill>
              </a:rPr>
              <a:t>地点：北大二</a:t>
            </a:r>
            <a:r>
              <a:rPr lang="zh-CN" altLang="en-US" sz="2800" dirty="0" smtClean="0">
                <a:solidFill>
                  <a:srgbClr val="00B050"/>
                </a:solidFill>
              </a:rPr>
              <a:t>教</a:t>
            </a:r>
            <a:r>
              <a:rPr lang="en-US" altLang="zh-CN" sz="2800" dirty="0" smtClean="0">
                <a:solidFill>
                  <a:srgbClr val="00B050"/>
                </a:solidFill>
              </a:rPr>
              <a:t>307</a:t>
            </a:r>
          </a:p>
          <a:p>
            <a:r>
              <a:rPr lang="zh-CN" altLang="en-US" dirty="0" smtClean="0"/>
              <a:t>预防导论课 </a:t>
            </a:r>
            <a:r>
              <a:rPr lang="en-US" altLang="zh-CN" dirty="0" smtClean="0"/>
              <a:t>1-10</a:t>
            </a:r>
            <a:r>
              <a:rPr lang="zh-CN" altLang="en-US" dirty="0" smtClean="0"/>
              <a:t>周  </a:t>
            </a:r>
            <a:r>
              <a:rPr lang="zh-CN" altLang="en-US" sz="2800" dirty="0" smtClean="0"/>
              <a:t>地点：北大二</a:t>
            </a:r>
            <a:r>
              <a:rPr lang="zh-CN" altLang="en-US" sz="2800" dirty="0" smtClean="0"/>
              <a:t>教</a:t>
            </a:r>
            <a:r>
              <a:rPr lang="en-US" altLang="zh-CN" sz="2800" dirty="0" smtClean="0"/>
              <a:t>404</a:t>
            </a:r>
          </a:p>
          <a:p>
            <a:r>
              <a:rPr lang="zh-CN" altLang="en-US" dirty="0" smtClean="0">
                <a:solidFill>
                  <a:srgbClr val="00B050"/>
                </a:solidFill>
              </a:rPr>
              <a:t>药学导论课</a:t>
            </a:r>
            <a:r>
              <a:rPr lang="en-US" altLang="zh-CN" dirty="0" smtClean="0">
                <a:solidFill>
                  <a:srgbClr val="00B050"/>
                </a:solidFill>
              </a:rPr>
              <a:t>1-10</a:t>
            </a:r>
            <a:r>
              <a:rPr lang="zh-CN" altLang="en-US" dirty="0" smtClean="0">
                <a:solidFill>
                  <a:srgbClr val="00B050"/>
                </a:solidFill>
              </a:rPr>
              <a:t>周  </a:t>
            </a:r>
            <a:r>
              <a:rPr lang="zh-CN" altLang="en-US" sz="2800" dirty="0" smtClean="0">
                <a:solidFill>
                  <a:srgbClr val="00B050"/>
                </a:solidFill>
              </a:rPr>
              <a:t>地点：北大二</a:t>
            </a:r>
            <a:r>
              <a:rPr lang="zh-CN" altLang="en-US" sz="2800" dirty="0" smtClean="0">
                <a:solidFill>
                  <a:srgbClr val="00B050"/>
                </a:solidFill>
              </a:rPr>
              <a:t>教</a:t>
            </a:r>
            <a:r>
              <a:rPr lang="en-US" altLang="zh-CN" sz="2800" dirty="0" smtClean="0">
                <a:solidFill>
                  <a:srgbClr val="00B050"/>
                </a:solidFill>
              </a:rPr>
              <a:t>411</a:t>
            </a:r>
            <a:endParaRPr lang="zh-CN" altLang="en-US" sz="2800" dirty="0" smtClean="0">
              <a:solidFill>
                <a:srgbClr val="00B050"/>
              </a:solidFill>
            </a:endParaRPr>
          </a:p>
          <a:p>
            <a:r>
              <a:rPr lang="zh-CN" altLang="en-US" dirty="0" smtClean="0"/>
              <a:t>口腔导论课</a:t>
            </a:r>
            <a:r>
              <a:rPr lang="en-US" altLang="zh-CN" dirty="0" smtClean="0"/>
              <a:t>3-9</a:t>
            </a:r>
            <a:r>
              <a:rPr lang="zh-CN" altLang="en-US" dirty="0" smtClean="0"/>
              <a:t>周   </a:t>
            </a:r>
            <a:r>
              <a:rPr lang="zh-CN" altLang="en-US" sz="2800" dirty="0" smtClean="0"/>
              <a:t>地点 ：</a:t>
            </a:r>
            <a:r>
              <a:rPr lang="zh-CN" altLang="en-US" sz="2800" dirty="0" smtClean="0">
                <a:solidFill>
                  <a:srgbClr val="FF0000"/>
                </a:solidFill>
              </a:rPr>
              <a:t>医学</a:t>
            </a:r>
            <a:r>
              <a:rPr lang="zh-CN" altLang="en-US" sz="2800" dirty="0" smtClean="0">
                <a:solidFill>
                  <a:srgbClr val="FF0000"/>
                </a:solidFill>
              </a:rPr>
              <a:t>部</a:t>
            </a:r>
            <a:r>
              <a:rPr lang="zh-CN" altLang="en-US" sz="2800" dirty="0" smtClean="0"/>
              <a:t>逸夫楼</a:t>
            </a:r>
            <a:r>
              <a:rPr lang="en-US" altLang="zh-CN" sz="2800" dirty="0" smtClean="0"/>
              <a:t>407</a:t>
            </a:r>
            <a:endParaRPr lang="en-US" altLang="zh-CN" sz="2800" dirty="0" smtClean="0"/>
          </a:p>
          <a:p>
            <a:endParaRPr lang="en-US" altLang="zh-CN" sz="2400" dirty="0" smtClean="0"/>
          </a:p>
          <a:p>
            <a:endParaRPr lang="en-US" altLang="zh-CN" sz="2400" dirty="0" smtClean="0"/>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323850" y="476250"/>
            <a:ext cx="8540750" cy="1143000"/>
          </a:xfrm>
        </p:spPr>
        <p:txBody>
          <a:bodyPr/>
          <a:lstStyle/>
          <a:p>
            <a:r>
              <a:rPr lang="zh-CN" altLang="en-US" b="1" dirty="0">
                <a:solidFill>
                  <a:srgbClr val="FF3399"/>
                </a:solidFill>
              </a:rPr>
              <a:t>温馨提示</a:t>
            </a:r>
          </a:p>
        </p:txBody>
      </p:sp>
      <p:sp>
        <p:nvSpPr>
          <p:cNvPr id="24579" name="Rectangle 3"/>
          <p:cNvSpPr>
            <a:spLocks noGrp="1"/>
          </p:cNvSpPr>
          <p:nvPr>
            <p:ph type="body" idx="4294967295"/>
          </p:nvPr>
        </p:nvSpPr>
        <p:spPr>
          <a:xfrm>
            <a:off x="323850" y="1628775"/>
            <a:ext cx="8540750" cy="4543425"/>
          </a:xfrm>
        </p:spPr>
        <p:txBody>
          <a:bodyPr/>
          <a:lstStyle/>
          <a:p>
            <a:pPr marL="457200" indent="-457200">
              <a:buFont typeface="Wingdings" pitchFamily="2" charset="2"/>
              <a:buNone/>
            </a:pPr>
            <a:r>
              <a:rPr lang="en-US" altLang="zh-CN" dirty="0"/>
              <a:t>1</a:t>
            </a:r>
            <a:r>
              <a:rPr lang="en-US" altLang="zh-CN" dirty="0">
                <a:solidFill>
                  <a:srgbClr val="009900"/>
                </a:solidFill>
              </a:rPr>
              <a:t> 	</a:t>
            </a:r>
            <a:r>
              <a:rPr lang="en-US" altLang="zh-CN" dirty="0" err="1">
                <a:solidFill>
                  <a:schemeClr val="hlink"/>
                </a:solidFill>
              </a:rPr>
              <a:t>政治课</a:t>
            </a:r>
            <a:r>
              <a:rPr lang="zh-CN" altLang="en-US" dirty="0">
                <a:solidFill>
                  <a:schemeClr val="hlink"/>
                </a:solidFill>
              </a:rPr>
              <a:t>（公共必修课）</a:t>
            </a:r>
            <a:r>
              <a:rPr lang="zh-CN" altLang="en-US" dirty="0"/>
              <a:t>：</a:t>
            </a:r>
            <a:r>
              <a:rPr lang="en-US" altLang="zh-CN" dirty="0"/>
              <a:t>2</a:t>
            </a:r>
            <a:r>
              <a:rPr lang="zh-CN" altLang="en-US" dirty="0"/>
              <a:t>学分</a:t>
            </a:r>
            <a:r>
              <a:rPr lang="en-US" altLang="zh-CN" dirty="0"/>
              <a:t>/</a:t>
            </a:r>
            <a:r>
              <a:rPr lang="zh-CN" altLang="en-US" dirty="0" smtClean="0"/>
              <a:t>学期</a:t>
            </a:r>
            <a:r>
              <a:rPr lang="en-US" altLang="zh-CN" dirty="0" smtClean="0"/>
              <a:t>*2</a:t>
            </a:r>
            <a:r>
              <a:rPr lang="zh-CN" altLang="en-US" dirty="0" smtClean="0"/>
              <a:t>学期</a:t>
            </a:r>
            <a:endParaRPr lang="zh-CN" altLang="en-US" dirty="0"/>
          </a:p>
          <a:p>
            <a:pPr marL="457200" indent="-457200">
              <a:buFont typeface="Wingdings" pitchFamily="2" charset="2"/>
              <a:buNone/>
            </a:pPr>
            <a:r>
              <a:rPr lang="en-US" altLang="zh-CN" dirty="0"/>
              <a:t>    </a:t>
            </a:r>
            <a:endParaRPr lang="en-US" altLang="zh-CN" dirty="0" smtClean="0">
              <a:solidFill>
                <a:srgbClr val="009900"/>
              </a:solidFill>
            </a:endParaRPr>
          </a:p>
          <a:p>
            <a:pPr marL="457200" indent="-457200">
              <a:buFont typeface="Wingdings" pitchFamily="2" charset="2"/>
              <a:buNone/>
            </a:pPr>
            <a:r>
              <a:rPr lang="en-US" altLang="zh-CN" dirty="0" smtClean="0">
                <a:solidFill>
                  <a:srgbClr val="009900"/>
                </a:solidFill>
              </a:rPr>
              <a:t>    </a:t>
            </a:r>
            <a:r>
              <a:rPr lang="zh-CN" altLang="en-US" dirty="0" smtClean="0">
                <a:solidFill>
                  <a:srgbClr val="009900"/>
                </a:solidFill>
              </a:rPr>
              <a:t>第一学期 思想</a:t>
            </a:r>
            <a:r>
              <a:rPr lang="zh-CN" altLang="en-US" dirty="0" smtClean="0">
                <a:solidFill>
                  <a:srgbClr val="009900"/>
                </a:solidFill>
              </a:rPr>
              <a:t>修养与法律基础</a:t>
            </a:r>
            <a:endParaRPr lang="en-US" altLang="zh-CN" dirty="0" smtClean="0">
              <a:solidFill>
                <a:srgbClr val="009900"/>
              </a:solidFill>
            </a:endParaRPr>
          </a:p>
          <a:p>
            <a:pPr marL="457200" indent="-457200">
              <a:buFont typeface="Wingdings" pitchFamily="2" charset="2"/>
              <a:buNone/>
            </a:pPr>
            <a:r>
              <a:rPr lang="en-US" altLang="zh-CN" dirty="0" smtClean="0">
                <a:solidFill>
                  <a:srgbClr val="009900"/>
                </a:solidFill>
              </a:rPr>
              <a:t>    </a:t>
            </a:r>
            <a:r>
              <a:rPr lang="zh-CN" altLang="en-US" dirty="0" smtClean="0">
                <a:solidFill>
                  <a:srgbClr val="009900"/>
                </a:solidFill>
              </a:rPr>
              <a:t>第二学期 中国</a:t>
            </a:r>
            <a:r>
              <a:rPr lang="zh-CN" altLang="en-US" dirty="0" smtClean="0">
                <a:solidFill>
                  <a:srgbClr val="009900"/>
                </a:solidFill>
              </a:rPr>
              <a:t>近代史纲要</a:t>
            </a:r>
            <a:endParaRPr lang="zh-CN" altLang="en-US" dirty="0"/>
          </a:p>
          <a:p>
            <a:pPr marL="457200" indent="-457200">
              <a:buFont typeface="Wingdings" pitchFamily="2" charset="2"/>
              <a:buNone/>
            </a:pPr>
            <a:endParaRPr lang="zh-CN" altLang="en-US" dirty="0"/>
          </a:p>
          <a:p>
            <a:pPr marL="457200" indent="-457200">
              <a:buFont typeface="Wingdings" pitchFamily="2" charset="2"/>
              <a:buNone/>
            </a:pPr>
            <a:endParaRPr lang="zh-CN"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body" idx="4294967295"/>
          </p:nvPr>
        </p:nvSpPr>
        <p:spPr>
          <a:xfrm>
            <a:off x="357158" y="928670"/>
            <a:ext cx="8540750" cy="5040312"/>
          </a:xfrm>
        </p:spPr>
        <p:txBody>
          <a:bodyPr/>
          <a:lstStyle/>
          <a:p>
            <a:pPr>
              <a:lnSpc>
                <a:spcPct val="80000"/>
              </a:lnSpc>
              <a:buFont typeface="Wingdings" pitchFamily="2" charset="2"/>
              <a:buNone/>
            </a:pPr>
            <a:r>
              <a:rPr lang="en-US" altLang="zh-CN" dirty="0" smtClean="0"/>
              <a:t>2 </a:t>
            </a:r>
            <a:r>
              <a:rPr lang="en-US" altLang="zh-CN" dirty="0" smtClean="0">
                <a:solidFill>
                  <a:schemeClr val="hlink"/>
                </a:solidFill>
              </a:rPr>
              <a:t> </a:t>
            </a:r>
            <a:r>
              <a:rPr lang="zh-CN" altLang="en-US" sz="2800" b="1" dirty="0">
                <a:solidFill>
                  <a:srgbClr val="FF0000"/>
                </a:solidFill>
              </a:rPr>
              <a:t>体育课</a:t>
            </a:r>
            <a:r>
              <a:rPr lang="zh-CN" altLang="en-US" sz="2800" dirty="0">
                <a:solidFill>
                  <a:schemeClr val="hlink"/>
                </a:solidFill>
              </a:rPr>
              <a:t>（公共必修课）</a:t>
            </a:r>
            <a:r>
              <a:rPr lang="zh-CN" altLang="en-US" sz="2800" dirty="0"/>
              <a:t>：</a:t>
            </a:r>
            <a:r>
              <a:rPr lang="en-US" altLang="zh-CN" sz="2800" dirty="0">
                <a:solidFill>
                  <a:srgbClr val="FF0000"/>
                </a:solidFill>
              </a:rPr>
              <a:t>1</a:t>
            </a:r>
            <a:r>
              <a:rPr lang="zh-CN" altLang="en-US" sz="2800" dirty="0">
                <a:solidFill>
                  <a:srgbClr val="FF0000"/>
                </a:solidFill>
              </a:rPr>
              <a:t>学分</a:t>
            </a:r>
            <a:r>
              <a:rPr lang="en-US" altLang="zh-CN" sz="2800" dirty="0">
                <a:solidFill>
                  <a:srgbClr val="FF0000"/>
                </a:solidFill>
              </a:rPr>
              <a:t>/</a:t>
            </a:r>
            <a:r>
              <a:rPr lang="zh-CN" altLang="en-US" sz="2800" dirty="0">
                <a:solidFill>
                  <a:srgbClr val="FF0000"/>
                </a:solidFill>
              </a:rPr>
              <a:t>学年</a:t>
            </a:r>
          </a:p>
          <a:p>
            <a:pPr>
              <a:lnSpc>
                <a:spcPct val="80000"/>
              </a:lnSpc>
              <a:buFont typeface="Wingdings" pitchFamily="2" charset="2"/>
              <a:buNone/>
            </a:pPr>
            <a:r>
              <a:rPr lang="zh-CN" altLang="en-US" sz="2800" dirty="0">
                <a:solidFill>
                  <a:srgbClr val="000000"/>
                </a:solidFill>
              </a:rPr>
              <a:t>全体学生自己在网上争选，</a:t>
            </a:r>
            <a:r>
              <a:rPr lang="zh-CN" altLang="en-US" sz="2800" dirty="0"/>
              <a:t>第一学年选一次即可</a:t>
            </a:r>
            <a:r>
              <a:rPr lang="zh-CN" altLang="en-US" sz="2800" dirty="0" smtClean="0"/>
              <a:t>。</a:t>
            </a:r>
            <a:endParaRPr lang="en-US" altLang="zh-CN" sz="2800" dirty="0" smtClean="0"/>
          </a:p>
          <a:p>
            <a:pPr>
              <a:lnSpc>
                <a:spcPct val="80000"/>
              </a:lnSpc>
              <a:buFont typeface="Wingdings" pitchFamily="2" charset="2"/>
              <a:buNone/>
            </a:pPr>
            <a:r>
              <a:rPr lang="zh-CN" altLang="en-US" sz="2800" u="sng" dirty="0" smtClean="0"/>
              <a:t>不是必选健美操、太极拳。</a:t>
            </a:r>
            <a:endParaRPr lang="zh-CN" altLang="en-US" sz="2800" u="sng" dirty="0"/>
          </a:p>
          <a:p>
            <a:pPr>
              <a:lnSpc>
                <a:spcPct val="200000"/>
              </a:lnSpc>
              <a:buFont typeface="Wingdings" pitchFamily="2" charset="2"/>
              <a:buNone/>
            </a:pPr>
            <a:r>
              <a:rPr lang="zh-CN" altLang="en-US" sz="1800" dirty="0">
                <a:solidFill>
                  <a:srgbClr val="00FF00"/>
                </a:solidFill>
              </a:rPr>
              <a:t>缓考：</a:t>
            </a:r>
            <a:r>
              <a:rPr lang="zh-CN" altLang="en-US" sz="1800" dirty="0">
                <a:solidFill>
                  <a:srgbClr val="000000"/>
                </a:solidFill>
              </a:rPr>
              <a:t>因伤、病或其它个人特殊原因不能参加课程考试时，应在考试前向任课教师提出书面缓考申请，提交相关证明材料，经教师同意后方可不参加该学期的考试。学生务必在下学期（或缓考课程开设当学期）两周内联系原任课教师进行考试，获得缓考成绩后由教师递交到体育部教务老师处。如伤病仍未愈，需提交医院证明材料，经任课教师许可后方可再缓考。体质健康测试未测和课外体育锻炼未达到规定次数的学生不允许缓考。</a:t>
            </a:r>
            <a:endParaRPr lang="zh-CN" altLang="en-US" sz="1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Rot="1" noChangeArrowheads="1"/>
          </p:cNvSpPr>
          <p:nvPr>
            <p:ph type="body" idx="1"/>
          </p:nvPr>
        </p:nvSpPr>
        <p:spPr>
          <a:xfrm>
            <a:off x="357158" y="1285860"/>
            <a:ext cx="8540750" cy="3886200"/>
          </a:xfrm>
        </p:spPr>
        <p:txBody>
          <a:bodyPr/>
          <a:lstStyle/>
          <a:p>
            <a:pPr marL="514350" indent="-514350">
              <a:buNone/>
            </a:pPr>
            <a:r>
              <a:rPr lang="en-US" altLang="zh-CN" dirty="0" smtClean="0">
                <a:solidFill>
                  <a:schemeClr val="hlink"/>
                </a:solidFill>
              </a:rPr>
              <a:t>3 </a:t>
            </a:r>
            <a:r>
              <a:rPr lang="zh-CN" altLang="en-US" dirty="0" smtClean="0">
                <a:solidFill>
                  <a:schemeClr val="hlink"/>
                </a:solidFill>
              </a:rPr>
              <a:t>大学</a:t>
            </a:r>
            <a:r>
              <a:rPr lang="zh-CN" altLang="en-US" dirty="0">
                <a:solidFill>
                  <a:schemeClr val="hlink"/>
                </a:solidFill>
              </a:rPr>
              <a:t>英语（公共必修课</a:t>
            </a:r>
            <a:r>
              <a:rPr lang="zh-CN" altLang="en-US" dirty="0" smtClean="0">
                <a:solidFill>
                  <a:schemeClr val="hlink"/>
                </a:solidFill>
              </a:rPr>
              <a:t>）</a:t>
            </a:r>
            <a:r>
              <a:rPr lang="zh-CN" altLang="en-US" dirty="0" smtClean="0"/>
              <a:t>：</a:t>
            </a:r>
            <a:endParaRPr lang="en-US" altLang="zh-CN" dirty="0" smtClean="0"/>
          </a:p>
          <a:p>
            <a:pPr marL="514350" indent="-514350">
              <a:buNone/>
            </a:pPr>
            <a:r>
              <a:rPr lang="en-US" altLang="zh-CN" dirty="0" smtClean="0"/>
              <a:t> </a:t>
            </a:r>
            <a:r>
              <a:rPr lang="en-US" altLang="zh-CN" dirty="0" smtClean="0"/>
              <a:t>  </a:t>
            </a:r>
            <a:r>
              <a:rPr lang="en-US" altLang="zh-CN" dirty="0" smtClean="0"/>
              <a:t>2</a:t>
            </a:r>
            <a:r>
              <a:rPr lang="zh-CN" altLang="en-US" dirty="0"/>
              <a:t>学分 </a:t>
            </a:r>
            <a:r>
              <a:rPr lang="en-US" altLang="zh-CN" dirty="0"/>
              <a:t>/</a:t>
            </a:r>
            <a:r>
              <a:rPr lang="zh-CN" altLang="en-US" dirty="0"/>
              <a:t>学期 </a:t>
            </a:r>
            <a:r>
              <a:rPr lang="en-US" altLang="zh-CN" dirty="0" smtClean="0"/>
              <a:t>*2</a:t>
            </a:r>
            <a:r>
              <a:rPr lang="zh-CN" altLang="en-US" dirty="0" smtClean="0"/>
              <a:t>学期   或  </a:t>
            </a:r>
            <a:r>
              <a:rPr lang="en-US" altLang="zh-CN" dirty="0" smtClean="0"/>
              <a:t>1</a:t>
            </a:r>
            <a:r>
              <a:rPr lang="zh-CN" altLang="en-US" dirty="0" smtClean="0"/>
              <a:t>学期 </a:t>
            </a:r>
            <a:endParaRPr lang="zh-CN" altLang="en-US" dirty="0"/>
          </a:p>
          <a:p>
            <a:pPr algn="ctr">
              <a:buFont typeface="Wingdings" pitchFamily="2" charset="2"/>
              <a:buNone/>
            </a:pPr>
            <a:r>
              <a:rPr lang="zh-CN" altLang="en-US" b="1" i="1" dirty="0">
                <a:solidFill>
                  <a:srgbClr val="FF0000"/>
                </a:solidFill>
              </a:rPr>
              <a:t>医英专业除外</a:t>
            </a:r>
          </a:p>
          <a:p>
            <a:pPr>
              <a:buFont typeface="Wingdings" pitchFamily="2" charset="2"/>
              <a:buNone/>
            </a:pPr>
            <a:r>
              <a:rPr lang="zh-CN" altLang="en-US" dirty="0"/>
              <a:t>根据新生英语分级考试结果自行在网上，根据专业必修课时间段的空余选择。</a:t>
            </a:r>
          </a:p>
          <a:p>
            <a:pPr>
              <a:buFont typeface="Wingdings" pitchFamily="2" charset="2"/>
              <a:buNone/>
            </a:pPr>
            <a:endParaRPr lang="zh-CN" altLang="en-US" dirty="0"/>
          </a:p>
          <a:p>
            <a:pPr>
              <a:buFont typeface="Wingdings" pitchFamily="2" charset="2"/>
              <a:buNone/>
            </a:pPr>
            <a:r>
              <a:rPr lang="zh-CN" altLang="en-US" sz="2800" dirty="0">
                <a:solidFill>
                  <a:srgbClr val="000000"/>
                </a:solidFill>
              </a:rPr>
              <a:t>大学英语选课有问题</a:t>
            </a:r>
            <a:r>
              <a:rPr lang="zh-CN" altLang="en-US" sz="2800" dirty="0" smtClean="0">
                <a:solidFill>
                  <a:srgbClr val="000000"/>
                </a:solidFill>
              </a:rPr>
              <a:t>，直接联系</a:t>
            </a:r>
            <a:r>
              <a:rPr lang="zh-CN" altLang="en-US" sz="2800" dirty="0">
                <a:solidFill>
                  <a:srgbClr val="000000"/>
                </a:solidFill>
              </a:rPr>
              <a:t>大英教研组</a:t>
            </a:r>
            <a:r>
              <a:rPr lang="en-US" altLang="zh-CN" sz="2800" dirty="0">
                <a:solidFill>
                  <a:srgbClr val="000000"/>
                </a:solidFill>
              </a:rPr>
              <a:t>62751585</a:t>
            </a: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en-US" altLang="zh-CN" dirty="0" smtClean="0">
                <a:solidFill>
                  <a:srgbClr val="000000"/>
                </a:solidFill>
              </a:rPr>
              <a:t>4 </a:t>
            </a:r>
            <a:r>
              <a:rPr lang="zh-CN" altLang="en-US" dirty="0" smtClean="0">
                <a:solidFill>
                  <a:srgbClr val="000000"/>
                </a:solidFill>
              </a:rPr>
              <a:t>高等数学  </a:t>
            </a:r>
            <a:r>
              <a:rPr lang="zh-CN" altLang="en-US" sz="3200" dirty="0" smtClean="0">
                <a:solidFill>
                  <a:srgbClr val="000000"/>
                </a:solidFill>
              </a:rPr>
              <a:t>不同专业学分要求</a:t>
            </a:r>
            <a:endParaRPr lang="zh-CN" altLang="en-US" sz="3200" dirty="0">
              <a:solidFill>
                <a:srgbClr val="000000"/>
              </a:solidFill>
            </a:endParaRPr>
          </a:p>
        </p:txBody>
      </p:sp>
      <p:sp>
        <p:nvSpPr>
          <p:cNvPr id="70659" name="Rectangle 3"/>
          <p:cNvSpPr>
            <a:spLocks noGrp="1" noRot="1" noChangeArrowheads="1"/>
          </p:cNvSpPr>
          <p:nvPr>
            <p:ph type="body" idx="1"/>
          </p:nvPr>
        </p:nvSpPr>
        <p:spPr/>
        <p:txBody>
          <a:bodyPr/>
          <a:lstStyle/>
          <a:p>
            <a:r>
              <a:rPr lang="zh-CN" altLang="en-US" dirty="0" smtClean="0">
                <a:solidFill>
                  <a:srgbClr val="000000"/>
                </a:solidFill>
              </a:rPr>
              <a:t>医英</a:t>
            </a:r>
            <a:r>
              <a:rPr lang="zh-CN" altLang="en-US" dirty="0" smtClean="0">
                <a:solidFill>
                  <a:srgbClr val="000000"/>
                </a:solidFill>
              </a:rPr>
              <a:t>专业：</a:t>
            </a:r>
            <a:r>
              <a:rPr lang="zh-CN" altLang="en-US" dirty="0" smtClean="0">
                <a:solidFill>
                  <a:srgbClr val="009900"/>
                </a:solidFill>
              </a:rPr>
              <a:t>高</a:t>
            </a:r>
            <a:r>
              <a:rPr lang="zh-CN" altLang="en-US" dirty="0">
                <a:solidFill>
                  <a:srgbClr val="009900"/>
                </a:solidFill>
              </a:rPr>
              <a:t>数</a:t>
            </a:r>
            <a:r>
              <a:rPr lang="en-US" altLang="zh-CN" dirty="0" smtClean="0">
                <a:solidFill>
                  <a:srgbClr val="009900"/>
                </a:solidFill>
              </a:rPr>
              <a:t>D</a:t>
            </a:r>
            <a:r>
              <a:rPr lang="zh-CN" altLang="en-US" dirty="0" smtClean="0">
                <a:solidFill>
                  <a:srgbClr val="009900"/>
                </a:solidFill>
              </a:rPr>
              <a:t>及以上</a:t>
            </a:r>
            <a:r>
              <a:rPr lang="zh-CN" altLang="en-US" dirty="0" smtClean="0"/>
              <a:t>：</a:t>
            </a:r>
            <a:r>
              <a:rPr lang="en-US" altLang="zh-CN" dirty="0" smtClean="0"/>
              <a:t>4</a:t>
            </a:r>
            <a:r>
              <a:rPr lang="zh-CN" altLang="en-US" dirty="0" smtClean="0"/>
              <a:t>学分</a:t>
            </a:r>
            <a:endParaRPr lang="zh-CN" altLang="en-US" dirty="0">
              <a:solidFill>
                <a:srgbClr val="000000"/>
              </a:solidFill>
            </a:endParaRPr>
          </a:p>
          <a:p>
            <a:pPr algn="ctr">
              <a:buNone/>
            </a:pPr>
            <a:r>
              <a:rPr lang="zh-CN" altLang="en-US" dirty="0" smtClean="0">
                <a:solidFill>
                  <a:srgbClr val="000000"/>
                </a:solidFill>
              </a:rPr>
              <a:t>高数</a:t>
            </a:r>
            <a:r>
              <a:rPr lang="en-US" altLang="zh-CN" dirty="0" smtClean="0">
                <a:solidFill>
                  <a:srgbClr val="000000"/>
                </a:solidFill>
              </a:rPr>
              <a:t>D </a:t>
            </a:r>
            <a:r>
              <a:rPr lang="zh-CN" altLang="en-US" dirty="0" smtClean="0">
                <a:solidFill>
                  <a:srgbClr val="000000"/>
                </a:solidFill>
              </a:rPr>
              <a:t>推荐选择</a:t>
            </a:r>
            <a:r>
              <a:rPr lang="en-US" altLang="zh-CN" dirty="0">
                <a:solidFill>
                  <a:srgbClr val="000000"/>
                </a:solidFill>
              </a:rPr>
              <a:t>3</a:t>
            </a:r>
            <a:r>
              <a:rPr lang="zh-CN" altLang="en-US" dirty="0" smtClean="0">
                <a:solidFill>
                  <a:srgbClr val="000000"/>
                </a:solidFill>
              </a:rPr>
              <a:t>班</a:t>
            </a:r>
            <a:endParaRPr lang="en-US" altLang="zh-CN" dirty="0" smtClean="0">
              <a:solidFill>
                <a:srgbClr val="000000"/>
              </a:solidFill>
            </a:endParaRPr>
          </a:p>
          <a:p>
            <a:r>
              <a:rPr lang="zh-CN" altLang="en-US" dirty="0" smtClean="0">
                <a:solidFill>
                  <a:srgbClr val="000000"/>
                </a:solidFill>
              </a:rPr>
              <a:t>临床</a:t>
            </a:r>
            <a:r>
              <a:rPr lang="zh-CN" altLang="en-US" dirty="0" smtClean="0">
                <a:solidFill>
                  <a:srgbClr val="000000"/>
                </a:solidFill>
              </a:rPr>
              <a:t>、基础、口腔专业</a:t>
            </a:r>
            <a:r>
              <a:rPr lang="zh-CN" altLang="en-US" dirty="0" smtClean="0"/>
              <a:t>同学自己</a:t>
            </a:r>
            <a:r>
              <a:rPr lang="zh-CN" altLang="en-US" dirty="0" smtClean="0"/>
              <a:t>选择</a:t>
            </a:r>
            <a:r>
              <a:rPr lang="zh-CN" altLang="en-US" dirty="0" smtClean="0">
                <a:solidFill>
                  <a:srgbClr val="5A8B25"/>
                </a:solidFill>
              </a:rPr>
              <a:t>高等数学类</a:t>
            </a:r>
            <a:r>
              <a:rPr lang="zh-CN" altLang="en-US" dirty="0" smtClean="0"/>
              <a:t>  </a:t>
            </a:r>
            <a:r>
              <a:rPr lang="en-US" altLang="zh-CN" dirty="0" smtClean="0"/>
              <a:t>4</a:t>
            </a:r>
            <a:r>
              <a:rPr lang="zh-CN" altLang="en-US" dirty="0" smtClean="0"/>
              <a:t>学分</a:t>
            </a:r>
            <a:endParaRPr lang="en-US" altLang="zh-CN" dirty="0" smtClean="0"/>
          </a:p>
          <a:p>
            <a:r>
              <a:rPr lang="zh-CN" altLang="en-US" dirty="0" smtClean="0">
                <a:solidFill>
                  <a:srgbClr val="000000"/>
                </a:solidFill>
              </a:rPr>
              <a:t>预防、药学专业</a:t>
            </a:r>
            <a:r>
              <a:rPr lang="zh-CN" altLang="en-US" dirty="0" smtClean="0"/>
              <a:t>：</a:t>
            </a:r>
            <a:r>
              <a:rPr lang="zh-CN" altLang="en-US" dirty="0" smtClean="0">
                <a:solidFill>
                  <a:srgbClr val="5A8B25"/>
                </a:solidFill>
              </a:rPr>
              <a:t>高数</a:t>
            </a:r>
            <a:r>
              <a:rPr lang="en-US" altLang="zh-CN" dirty="0" smtClean="0">
                <a:solidFill>
                  <a:srgbClr val="5A8B25"/>
                </a:solidFill>
              </a:rPr>
              <a:t>C</a:t>
            </a:r>
            <a:r>
              <a:rPr lang="zh-CN" altLang="en-US" dirty="0" smtClean="0">
                <a:solidFill>
                  <a:srgbClr val="5A8B25"/>
                </a:solidFill>
              </a:rPr>
              <a:t>及以上 </a:t>
            </a:r>
            <a:r>
              <a:rPr lang="en-US" altLang="zh-CN" dirty="0" smtClean="0"/>
              <a:t>8</a:t>
            </a:r>
            <a:r>
              <a:rPr lang="zh-CN" altLang="en-US" dirty="0" smtClean="0"/>
              <a:t>学分</a:t>
            </a:r>
            <a:endParaRPr lang="en-US" altLang="zh-CN" dirty="0" smtClean="0"/>
          </a:p>
          <a:p>
            <a:endParaRPr lang="zh-CN" altLang="en-US" dirty="0"/>
          </a:p>
          <a:p>
            <a:pPr>
              <a:buFont typeface="Wingdings" pitchFamily="2" charset="2"/>
              <a:buNone/>
            </a:pPr>
            <a:r>
              <a:rPr lang="zh-CN" altLang="en-US" dirty="0"/>
              <a:t>    </a:t>
            </a:r>
            <a:r>
              <a:rPr lang="zh-CN" altLang="en-US" b="1" dirty="0" smtClean="0">
                <a:solidFill>
                  <a:srgbClr val="FF0000"/>
                </a:solidFill>
              </a:rPr>
              <a:t>所有教材</a:t>
            </a:r>
            <a:r>
              <a:rPr lang="zh-CN" altLang="en-US" b="1" dirty="0">
                <a:solidFill>
                  <a:srgbClr val="FF0000"/>
                </a:solidFill>
              </a:rPr>
              <a:t>： 上课后听课任老师要求购买</a:t>
            </a: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124075" y="260350"/>
            <a:ext cx="5262563" cy="769938"/>
          </a:xfrm>
          <a:prstGeom prst="rect">
            <a:avLst/>
          </a:prstGeom>
          <a:noFill/>
          <a:ln w="9525">
            <a:noFill/>
            <a:miter lim="800000"/>
            <a:headEnd/>
            <a:tailEnd/>
          </a:ln>
        </p:spPr>
        <p:txBody>
          <a:bodyPr wrap="none">
            <a:spAutoFit/>
          </a:bodyPr>
          <a:lstStyle/>
          <a:p>
            <a:r>
              <a:rPr lang="zh-CN" altLang="en-US" sz="4400" dirty="0">
                <a:latin typeface="Calibri" pitchFamily="34" charset="0"/>
              </a:rPr>
              <a:t>本科生选课系统登录</a:t>
            </a:r>
          </a:p>
        </p:txBody>
      </p:sp>
      <p:sp>
        <p:nvSpPr>
          <p:cNvPr id="4" name="TextBox 4"/>
          <p:cNvSpPr txBox="1">
            <a:spLocks noChangeArrowheads="1"/>
          </p:cNvSpPr>
          <p:nvPr/>
        </p:nvSpPr>
        <p:spPr bwMode="auto">
          <a:xfrm>
            <a:off x="71406" y="1000108"/>
            <a:ext cx="8929718" cy="446276"/>
          </a:xfrm>
          <a:prstGeom prst="rect">
            <a:avLst/>
          </a:prstGeom>
          <a:noFill/>
          <a:ln w="9525">
            <a:noFill/>
            <a:miter lim="800000"/>
            <a:headEnd/>
            <a:tailEnd/>
          </a:ln>
        </p:spPr>
        <p:txBody>
          <a:bodyPr wrap="square">
            <a:spAutoFit/>
          </a:bodyPr>
          <a:lstStyle/>
          <a:p>
            <a:r>
              <a:rPr lang="zh-CN" altLang="en-US" sz="2300" dirty="0">
                <a:latin typeface="Calibri" pitchFamily="34" charset="0"/>
              </a:rPr>
              <a:t>登录北京大学综合信息门户网站：</a:t>
            </a:r>
            <a:r>
              <a:rPr lang="en-US" altLang="zh-CN" sz="2300" dirty="0">
                <a:latin typeface="Calibri" pitchFamily="34" charset="0"/>
              </a:rPr>
              <a:t>http://</a:t>
            </a:r>
            <a:r>
              <a:rPr lang="en-US" altLang="zh-CN" sz="2300" dirty="0" smtClean="0">
                <a:latin typeface="Calibri" pitchFamily="34" charset="0"/>
              </a:rPr>
              <a:t>portal.pku.edu.cn/portal2013</a:t>
            </a:r>
            <a:endParaRPr lang="zh-CN" altLang="en-US" sz="2300" dirty="0">
              <a:latin typeface="Calibri" pitchFamily="34" charset="0"/>
            </a:endParaRPr>
          </a:p>
        </p:txBody>
      </p:sp>
      <p:pic>
        <p:nvPicPr>
          <p:cNvPr id="5" name="图片 4" descr="选课系统.bmp"/>
          <p:cNvPicPr>
            <a:picLocks noChangeAspect="1"/>
          </p:cNvPicPr>
          <p:nvPr/>
        </p:nvPicPr>
        <p:blipFill>
          <a:blip r:embed="rId2"/>
          <a:srcRect t="9375" b="47917"/>
          <a:stretch>
            <a:fillRect/>
          </a:stretch>
        </p:blipFill>
        <p:spPr>
          <a:xfrm>
            <a:off x="500034" y="1526313"/>
            <a:ext cx="8476804" cy="4617331"/>
          </a:xfrm>
          <a:prstGeom prst="rect">
            <a:avLst/>
          </a:prstGeom>
        </p:spPr>
      </p:pic>
      <p:sp>
        <p:nvSpPr>
          <p:cNvPr id="6" name="横卷形 5"/>
          <p:cNvSpPr/>
          <p:nvPr/>
        </p:nvSpPr>
        <p:spPr bwMode="auto">
          <a:xfrm>
            <a:off x="3428992" y="1785926"/>
            <a:ext cx="5143500" cy="414337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7"/>
          <p:cNvSpPr txBox="1">
            <a:spLocks noChangeArrowheads="1"/>
          </p:cNvSpPr>
          <p:nvPr/>
        </p:nvSpPr>
        <p:spPr bwMode="auto">
          <a:xfrm>
            <a:off x="3857626" y="2500313"/>
            <a:ext cx="4786313" cy="2733675"/>
          </a:xfrm>
          <a:prstGeom prst="rect">
            <a:avLst/>
          </a:prstGeom>
          <a:noFill/>
          <a:ln w="9525">
            <a:noFill/>
            <a:miter lim="800000"/>
            <a:headEnd/>
            <a:tailEnd/>
          </a:ln>
        </p:spPr>
        <p:txBody>
          <a:bodyPr>
            <a:spAutoFit/>
          </a:bodyPr>
          <a:lstStyle/>
          <a:p>
            <a:pPr>
              <a:lnSpc>
                <a:spcPct val="120000"/>
              </a:lnSpc>
            </a:pPr>
            <a:r>
              <a:rPr lang="zh-CN" altLang="en-US" dirty="0">
                <a:latin typeface="Calibri" pitchFamily="34" charset="0"/>
              </a:rPr>
              <a:t>用户名为学号。</a:t>
            </a:r>
            <a:endParaRPr lang="en-US" altLang="zh-CN" dirty="0">
              <a:latin typeface="Calibri" pitchFamily="34" charset="0"/>
            </a:endParaRPr>
          </a:p>
          <a:p>
            <a:pPr>
              <a:lnSpc>
                <a:spcPct val="120000"/>
              </a:lnSpc>
            </a:pPr>
            <a:endParaRPr lang="en-US" altLang="zh-CN" dirty="0">
              <a:latin typeface="Calibri" pitchFamily="34" charset="0"/>
            </a:endParaRPr>
          </a:p>
          <a:p>
            <a:pPr>
              <a:lnSpc>
                <a:spcPct val="120000"/>
              </a:lnSpc>
            </a:pPr>
            <a:r>
              <a:rPr lang="zh-CN" altLang="en-US" dirty="0">
                <a:latin typeface="Calibri" pitchFamily="34" charset="0"/>
              </a:rPr>
              <a:t>口令：即校园卡查询口令。</a:t>
            </a:r>
            <a:endParaRPr lang="en-US" altLang="zh-CN" dirty="0">
              <a:latin typeface="Calibri" pitchFamily="34" charset="0"/>
            </a:endParaRPr>
          </a:p>
          <a:p>
            <a:pPr>
              <a:lnSpc>
                <a:spcPct val="120000"/>
              </a:lnSpc>
            </a:pPr>
            <a:r>
              <a:rPr lang="en-US" altLang="zh-CN" dirty="0">
                <a:latin typeface="Calibri" pitchFamily="34" charset="0"/>
              </a:rPr>
              <a:t>       </a:t>
            </a:r>
            <a:r>
              <a:rPr lang="zh-CN" altLang="en-US" dirty="0">
                <a:latin typeface="Calibri" pitchFamily="34" charset="0"/>
              </a:rPr>
              <a:t>（</a:t>
            </a:r>
            <a:r>
              <a:rPr lang="en-US" altLang="zh-CN" dirty="0">
                <a:latin typeface="Calibri" pitchFamily="34" charset="0"/>
              </a:rPr>
              <a:t>1</a:t>
            </a:r>
            <a:r>
              <a:rPr lang="zh-CN" altLang="en-US" dirty="0">
                <a:latin typeface="Calibri" pitchFamily="34" charset="0"/>
              </a:rPr>
              <a:t>）初始为</a:t>
            </a:r>
            <a:r>
              <a:rPr lang="en-US" altLang="zh-CN" dirty="0">
                <a:latin typeface="Calibri" pitchFamily="34" charset="0"/>
              </a:rPr>
              <a:t>8</a:t>
            </a:r>
            <a:r>
              <a:rPr lang="zh-CN" altLang="en-US" dirty="0">
                <a:latin typeface="Calibri" pitchFamily="34" charset="0"/>
              </a:rPr>
              <a:t>位生日，如出生日期为</a:t>
            </a:r>
            <a:r>
              <a:rPr lang="en-US" altLang="zh-CN" dirty="0">
                <a:latin typeface="Calibri" pitchFamily="34" charset="0"/>
              </a:rPr>
              <a:t>1992</a:t>
            </a:r>
            <a:r>
              <a:rPr lang="zh-CN" altLang="en-US" dirty="0">
                <a:latin typeface="Calibri" pitchFamily="34" charset="0"/>
              </a:rPr>
              <a:t>年</a:t>
            </a:r>
            <a:r>
              <a:rPr lang="en-US" altLang="zh-CN" dirty="0">
                <a:latin typeface="Calibri" pitchFamily="34" charset="0"/>
              </a:rPr>
              <a:t>1</a:t>
            </a:r>
            <a:r>
              <a:rPr lang="zh-CN" altLang="en-US" dirty="0">
                <a:latin typeface="Calibri" pitchFamily="34" charset="0"/>
              </a:rPr>
              <a:t>月</a:t>
            </a:r>
            <a:r>
              <a:rPr lang="en-US" altLang="zh-CN" dirty="0">
                <a:latin typeface="Calibri" pitchFamily="34" charset="0"/>
              </a:rPr>
              <a:t>1</a:t>
            </a:r>
            <a:r>
              <a:rPr lang="zh-CN" altLang="en-US" dirty="0">
                <a:latin typeface="Calibri" pitchFamily="34" charset="0"/>
              </a:rPr>
              <a:t>日，则口令为</a:t>
            </a:r>
            <a:r>
              <a:rPr lang="en-US" altLang="zh-CN" dirty="0">
                <a:latin typeface="Calibri" pitchFamily="34" charset="0"/>
              </a:rPr>
              <a:t>19920101</a:t>
            </a:r>
            <a:r>
              <a:rPr lang="zh-CN" altLang="en-US" dirty="0">
                <a:latin typeface="Calibri" pitchFamily="34" charset="0"/>
              </a:rPr>
              <a:t>。</a:t>
            </a:r>
            <a:endParaRPr lang="en-US" altLang="zh-CN" dirty="0">
              <a:latin typeface="Calibri" pitchFamily="34" charset="0"/>
            </a:endParaRPr>
          </a:p>
          <a:p>
            <a:pPr>
              <a:lnSpc>
                <a:spcPct val="120000"/>
              </a:lnSpc>
            </a:pPr>
            <a:r>
              <a:rPr lang="zh-CN" altLang="en-US" dirty="0">
                <a:latin typeface="Calibri" pitchFamily="34" charset="0"/>
              </a:rPr>
              <a:t>       （</a:t>
            </a:r>
            <a:r>
              <a:rPr lang="en-US" altLang="zh-CN" dirty="0">
                <a:latin typeface="Calibri" pitchFamily="34" charset="0"/>
              </a:rPr>
              <a:t>2</a:t>
            </a:r>
            <a:r>
              <a:rPr lang="zh-CN" altLang="en-US" dirty="0">
                <a:latin typeface="Calibri" pitchFamily="34" charset="0"/>
              </a:rPr>
              <a:t>） 如果口令不对，本人可以携带有效</a:t>
            </a:r>
            <a:r>
              <a:rPr lang="en-US" altLang="zh-CN" dirty="0">
                <a:latin typeface="Calibri" pitchFamily="34" charset="0"/>
              </a:rPr>
              <a:t>	</a:t>
            </a:r>
            <a:r>
              <a:rPr lang="zh-CN" altLang="en-US" dirty="0">
                <a:latin typeface="Calibri" pitchFamily="34" charset="0"/>
              </a:rPr>
              <a:t>证件，到校园卡中心或</a:t>
            </a:r>
            <a:r>
              <a:rPr lang="zh-CN" altLang="en-US" dirty="0" smtClean="0">
                <a:latin typeface="Calibri" pitchFamily="34" charset="0"/>
              </a:rPr>
              <a:t>计算机中心三</a:t>
            </a:r>
            <a:r>
              <a:rPr lang="en-US" altLang="zh-CN" dirty="0" smtClean="0">
                <a:latin typeface="Calibri" pitchFamily="34" charset="0"/>
              </a:rPr>
              <a:t>	</a:t>
            </a:r>
            <a:r>
              <a:rPr lang="zh-CN" altLang="en-US" dirty="0" smtClean="0">
                <a:latin typeface="Calibri" pitchFamily="34" charset="0"/>
              </a:rPr>
              <a:t>层值班室</a:t>
            </a:r>
            <a:r>
              <a:rPr lang="zh-CN" altLang="en-US" dirty="0">
                <a:latin typeface="Calibri" pitchFamily="34" charset="0"/>
              </a:rPr>
              <a:t>重置口令。</a:t>
            </a:r>
          </a:p>
        </p:txBody>
      </p:sp>
      <p:sp>
        <p:nvSpPr>
          <p:cNvPr id="8" name="爆炸形 2 7"/>
          <p:cNvSpPr/>
          <p:nvPr/>
        </p:nvSpPr>
        <p:spPr>
          <a:xfrm>
            <a:off x="357158" y="1214422"/>
            <a:ext cx="1428760" cy="1000132"/>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323850" y="476250"/>
            <a:ext cx="8540750" cy="1143000"/>
          </a:xfrm>
        </p:spPr>
        <p:txBody>
          <a:bodyPr/>
          <a:lstStyle/>
          <a:p>
            <a:r>
              <a:rPr lang="en-US" altLang="zh-CN" dirty="0" smtClean="0">
                <a:solidFill>
                  <a:srgbClr val="000000"/>
                </a:solidFill>
              </a:rPr>
              <a:t>5 </a:t>
            </a:r>
            <a:r>
              <a:rPr lang="en-US" altLang="zh-CN" dirty="0" smtClean="0">
                <a:solidFill>
                  <a:srgbClr val="000000"/>
                </a:solidFill>
              </a:rPr>
              <a:t> </a:t>
            </a:r>
            <a:r>
              <a:rPr lang="zh-CN" altLang="en-US" dirty="0" smtClean="0">
                <a:solidFill>
                  <a:srgbClr val="000000"/>
                </a:solidFill>
              </a:rPr>
              <a:t>普通</a:t>
            </a:r>
            <a:r>
              <a:rPr lang="zh-CN" altLang="en-US" dirty="0" smtClean="0">
                <a:solidFill>
                  <a:srgbClr val="000000"/>
                </a:solidFill>
              </a:rPr>
              <a:t>化学实验</a:t>
            </a:r>
            <a:r>
              <a:rPr lang="en-US" altLang="zh-CN" dirty="0" smtClean="0">
                <a:solidFill>
                  <a:srgbClr val="000000"/>
                </a:solidFill>
              </a:rPr>
              <a:t>B</a:t>
            </a:r>
            <a:endParaRPr lang="zh-CN" altLang="en-US" dirty="0">
              <a:solidFill>
                <a:srgbClr val="000000"/>
              </a:solidFill>
            </a:endParaRPr>
          </a:p>
        </p:txBody>
      </p:sp>
      <p:sp>
        <p:nvSpPr>
          <p:cNvPr id="63491" name="Rectangle 3"/>
          <p:cNvSpPr>
            <a:spLocks noGrp="1" noRot="1" noChangeArrowheads="1"/>
          </p:cNvSpPr>
          <p:nvPr>
            <p:ph type="body" idx="1"/>
          </p:nvPr>
        </p:nvSpPr>
        <p:spPr>
          <a:xfrm>
            <a:off x="323850" y="1773238"/>
            <a:ext cx="8540750" cy="5084762"/>
          </a:xfrm>
        </p:spPr>
        <p:txBody>
          <a:bodyPr/>
          <a:lstStyle/>
          <a:p>
            <a:pPr>
              <a:lnSpc>
                <a:spcPct val="90000"/>
              </a:lnSpc>
              <a:buNone/>
            </a:pPr>
            <a:endParaRPr lang="en-US" altLang="zh-CN" sz="2400" dirty="0" smtClean="0"/>
          </a:p>
          <a:p>
            <a:pPr>
              <a:lnSpc>
                <a:spcPct val="90000"/>
              </a:lnSpc>
              <a:buFont typeface="Wingdings" pitchFamily="2" charset="2"/>
              <a:buNone/>
            </a:pPr>
            <a:endParaRPr lang="zh-CN" altLang="en-US" sz="2400" dirty="0"/>
          </a:p>
          <a:p>
            <a:pPr algn="ctr">
              <a:lnSpc>
                <a:spcPct val="90000"/>
              </a:lnSpc>
              <a:buFont typeface="Wingdings" pitchFamily="2" charset="2"/>
              <a:buNone/>
            </a:pPr>
            <a:r>
              <a:rPr lang="zh-CN" altLang="en-US" sz="3600" b="1" dirty="0">
                <a:solidFill>
                  <a:srgbClr val="FF0000"/>
                </a:solidFill>
                <a:sym typeface="Wingdings 2" pitchFamily="18" charset="2"/>
              </a:rPr>
              <a:t></a:t>
            </a:r>
            <a:r>
              <a:rPr lang="zh-CN" altLang="en-US" sz="3600" b="1" dirty="0">
                <a:solidFill>
                  <a:srgbClr val="000000"/>
                </a:solidFill>
              </a:rPr>
              <a:t>选课截止到</a:t>
            </a:r>
            <a:r>
              <a:rPr lang="en-US" altLang="zh-CN" sz="3600" b="1" dirty="0">
                <a:solidFill>
                  <a:srgbClr val="000000"/>
                </a:solidFill>
              </a:rPr>
              <a:t>9</a:t>
            </a:r>
            <a:r>
              <a:rPr lang="zh-CN" altLang="en-US" sz="3600" b="1" dirty="0" smtClean="0">
                <a:solidFill>
                  <a:srgbClr val="000000"/>
                </a:solidFill>
              </a:rPr>
              <a:t>月</a:t>
            </a:r>
            <a:r>
              <a:rPr lang="en-US" altLang="zh-CN" sz="3600" b="1" dirty="0" smtClean="0">
                <a:solidFill>
                  <a:srgbClr val="000000"/>
                </a:solidFill>
              </a:rPr>
              <a:t>9</a:t>
            </a:r>
            <a:r>
              <a:rPr lang="zh-CN" altLang="en-US" sz="3600" b="1" dirty="0" smtClean="0">
                <a:solidFill>
                  <a:srgbClr val="000000"/>
                </a:solidFill>
              </a:rPr>
              <a:t>日</a:t>
            </a:r>
            <a:r>
              <a:rPr lang="en-US" altLang="zh-CN" sz="3600" b="1" dirty="0">
                <a:solidFill>
                  <a:srgbClr val="000000"/>
                </a:solidFill>
              </a:rPr>
              <a:t>17</a:t>
            </a:r>
            <a:r>
              <a:rPr lang="zh-CN" altLang="en-US" sz="3600" b="1" dirty="0">
                <a:solidFill>
                  <a:srgbClr val="000000"/>
                </a:solidFill>
              </a:rPr>
              <a:t>：</a:t>
            </a:r>
            <a:r>
              <a:rPr lang="en-US" altLang="zh-CN" sz="3600" b="1" dirty="0">
                <a:solidFill>
                  <a:srgbClr val="000000"/>
                </a:solidFill>
              </a:rPr>
              <a:t>00</a:t>
            </a:r>
            <a:r>
              <a:rPr lang="zh-CN" altLang="en-US" sz="3600" b="1" dirty="0">
                <a:solidFill>
                  <a:srgbClr val="000000"/>
                </a:solidFill>
              </a:rPr>
              <a:t>，</a:t>
            </a:r>
          </a:p>
          <a:p>
            <a:pPr algn="ctr">
              <a:lnSpc>
                <a:spcPct val="90000"/>
              </a:lnSpc>
              <a:buFont typeface="Wingdings" pitchFamily="2" charset="2"/>
              <a:buNone/>
            </a:pPr>
            <a:r>
              <a:rPr lang="zh-CN" altLang="en-US" sz="3600" b="1" dirty="0">
                <a:solidFill>
                  <a:srgbClr val="000000"/>
                </a:solidFill>
              </a:rPr>
              <a:t>以后再不能补选也不能中期退课。</a:t>
            </a:r>
          </a:p>
          <a:p>
            <a:pPr algn="ctr">
              <a:lnSpc>
                <a:spcPct val="90000"/>
              </a:lnSpc>
              <a:buFont typeface="Wingdings" pitchFamily="2" charset="2"/>
              <a:buNone/>
            </a:pPr>
            <a:endParaRPr lang="zh-CN" altLang="en-US" sz="2000" b="1" dirty="0">
              <a:solidFill>
                <a:srgbClr val="000000"/>
              </a:solidFill>
            </a:endParaRPr>
          </a:p>
          <a:p>
            <a:pPr algn="ctr">
              <a:lnSpc>
                <a:spcPct val="90000"/>
              </a:lnSpc>
              <a:buFont typeface="Wingdings" pitchFamily="2" charset="2"/>
              <a:buNone/>
            </a:pPr>
            <a:r>
              <a:rPr lang="zh-CN" altLang="en-US" sz="3600" b="1" dirty="0">
                <a:solidFill>
                  <a:srgbClr val="FF0000"/>
                </a:solidFill>
                <a:sym typeface="Wingdings 2" pitchFamily="18" charset="2"/>
              </a:rPr>
              <a:t></a:t>
            </a:r>
            <a:r>
              <a:rPr lang="zh-CN" altLang="en-US" dirty="0" smtClean="0"/>
              <a:t>第一周普化实验上课</a:t>
            </a:r>
            <a:r>
              <a:rPr lang="zh-CN" altLang="en-US" dirty="0" smtClean="0"/>
              <a:t>安排    看课表下面</a:t>
            </a:r>
            <a:r>
              <a:rPr lang="zh-CN" altLang="en-US" dirty="0" smtClean="0"/>
              <a:t>“注”</a:t>
            </a:r>
            <a:endParaRPr lang="en-US" altLang="zh-CN" dirty="0" smtClean="0"/>
          </a:p>
          <a:p>
            <a:pPr algn="ctr">
              <a:lnSpc>
                <a:spcPct val="90000"/>
              </a:lnSpc>
              <a:buNone/>
            </a:pPr>
            <a:r>
              <a:rPr lang="zh-CN" altLang="en-US" dirty="0" smtClean="0">
                <a:solidFill>
                  <a:srgbClr val="C00000"/>
                </a:solidFill>
              </a:rPr>
              <a:t>第一次实验课带</a:t>
            </a:r>
            <a:r>
              <a:rPr lang="en-US" altLang="zh-CN" dirty="0" smtClean="0">
                <a:solidFill>
                  <a:srgbClr val="C00000"/>
                </a:solidFill>
              </a:rPr>
              <a:t>80</a:t>
            </a:r>
            <a:r>
              <a:rPr lang="zh-CN" altLang="en-US" dirty="0" smtClean="0">
                <a:solidFill>
                  <a:srgbClr val="C00000"/>
                </a:solidFill>
              </a:rPr>
              <a:t>元现金，穿白大衣</a:t>
            </a:r>
            <a:endParaRPr lang="en-US" altLang="zh-CN" dirty="0" smtClean="0">
              <a:solidFill>
                <a:srgbClr val="C00000"/>
              </a:solidFill>
            </a:endParaRPr>
          </a:p>
          <a:p>
            <a:pPr>
              <a:lnSpc>
                <a:spcPct val="90000"/>
              </a:lnSpc>
              <a:buFont typeface="Wingdings" pitchFamily="2" charset="2"/>
              <a:buNone/>
            </a:pPr>
            <a:endParaRPr lang="zh-CN" altLang="en-US" sz="2400" dirty="0"/>
          </a:p>
          <a:p>
            <a:pPr algn="ctr">
              <a:lnSpc>
                <a:spcPct val="90000"/>
              </a:lnSpc>
              <a:buFont typeface="Wingdings" pitchFamily="2" charset="2"/>
              <a:buNone/>
            </a:pPr>
            <a:r>
              <a:rPr lang="zh-CN" altLang="en-US" sz="4000" b="1" dirty="0" smtClean="0">
                <a:solidFill>
                  <a:srgbClr val="FF0000"/>
                </a:solidFill>
              </a:rPr>
              <a:t>第一次实验课非常重要！</a:t>
            </a:r>
            <a:endParaRPr lang="zh-CN" altLang="en-US" sz="4000" b="1" dirty="0">
              <a:solidFill>
                <a:srgbClr val="FF0000"/>
              </a:solidFill>
            </a:endParaRPr>
          </a:p>
          <a:p>
            <a:pPr>
              <a:lnSpc>
                <a:spcPct val="90000"/>
              </a:lnSpc>
            </a:pP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3491">
                                            <p:txEl>
                                              <p:pRg st="2" end="2"/>
                                            </p:txEl>
                                          </p:spTgt>
                                        </p:tgtEl>
                                      </p:cBhvr>
                                      <p:by x="150000" y="150000"/>
                                    </p:animScale>
                                  </p:childTnLst>
                                </p:cTn>
                              </p:par>
                              <p:par>
                                <p:cTn id="7" presetID="6" presetClass="emph" presetSubtype="0" fill="hold" nodeType="withEffect">
                                  <p:stCondLst>
                                    <p:cond delay="0"/>
                                  </p:stCondLst>
                                  <p:childTnLst>
                                    <p:animScale>
                                      <p:cBhvr>
                                        <p:cTn id="8" dur="2000" fill="hold"/>
                                        <p:tgtEl>
                                          <p:spTgt spid="63491">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Rot="1" noChangeArrowheads="1"/>
          </p:cNvSpPr>
          <p:nvPr>
            <p:ph type="body" idx="1"/>
          </p:nvPr>
        </p:nvSpPr>
        <p:spPr>
          <a:xfrm>
            <a:off x="323850" y="1773238"/>
            <a:ext cx="8540750" cy="4727596"/>
          </a:xfrm>
        </p:spPr>
        <p:txBody>
          <a:bodyPr/>
          <a:lstStyle/>
          <a:p>
            <a:r>
              <a:rPr lang="en-US" altLang="zh-CN" dirty="0" smtClean="0"/>
              <a:t> </a:t>
            </a:r>
            <a:r>
              <a:rPr lang="zh-CN" altLang="en-US" dirty="0"/>
              <a:t>医英</a:t>
            </a:r>
            <a:r>
              <a:rPr lang="zh-CN" altLang="en-US" dirty="0" smtClean="0"/>
              <a:t>专业：</a:t>
            </a:r>
            <a:r>
              <a:rPr lang="zh-CN" altLang="en-US" dirty="0" smtClean="0">
                <a:solidFill>
                  <a:srgbClr val="009900"/>
                </a:solidFill>
              </a:rPr>
              <a:t>文科</a:t>
            </a:r>
            <a:r>
              <a:rPr lang="zh-CN" altLang="en-US" dirty="0">
                <a:solidFill>
                  <a:srgbClr val="009900"/>
                </a:solidFill>
              </a:rPr>
              <a:t>计算机基础</a:t>
            </a:r>
            <a:r>
              <a:rPr lang="zh-CN" altLang="en-US" dirty="0" smtClean="0"/>
              <a:t>课程</a:t>
            </a:r>
            <a:endParaRPr lang="en-US" altLang="zh-CN" dirty="0" smtClean="0"/>
          </a:p>
          <a:p>
            <a:pPr algn="ctr">
              <a:buFont typeface="Wingdings" pitchFamily="2" charset="2"/>
              <a:buNone/>
            </a:pPr>
            <a:r>
              <a:rPr lang="zh-CN" altLang="en-US" dirty="0" smtClean="0"/>
              <a:t>请根据测试结果选班</a:t>
            </a:r>
            <a:endParaRPr lang="zh-CN" altLang="en-US" dirty="0"/>
          </a:p>
          <a:p>
            <a:pPr>
              <a:buFont typeface="Wingdings" pitchFamily="2" charset="2"/>
              <a:buNone/>
            </a:pPr>
            <a:r>
              <a:rPr lang="zh-CN" altLang="en-US" dirty="0">
                <a:solidFill>
                  <a:srgbClr val="000000"/>
                </a:solidFill>
              </a:rPr>
              <a:t>            </a:t>
            </a:r>
            <a:r>
              <a:rPr lang="zh-CN" altLang="en-US" b="1" i="1" dirty="0">
                <a:solidFill>
                  <a:srgbClr val="000000"/>
                </a:solidFill>
              </a:rPr>
              <a:t>注意不能与医学部专业课</a:t>
            </a:r>
            <a:r>
              <a:rPr lang="zh-CN" altLang="en-US" b="1" i="1" dirty="0" smtClean="0">
                <a:solidFill>
                  <a:srgbClr val="000000"/>
                </a:solidFill>
              </a:rPr>
              <a:t>冲突</a:t>
            </a:r>
            <a:endParaRPr lang="zh-CN" altLang="en-US" dirty="0">
              <a:solidFill>
                <a:srgbClr val="000000"/>
              </a:solidFill>
              <a:cs typeface="Arial" charset="0"/>
            </a:endParaRPr>
          </a:p>
          <a:p>
            <a:pPr algn="ctr">
              <a:buFont typeface="Wingdings" pitchFamily="2" charset="2"/>
              <a:buNone/>
            </a:pPr>
            <a:r>
              <a:rPr lang="zh-CN" altLang="en-US" dirty="0" smtClean="0">
                <a:solidFill>
                  <a:srgbClr val="000000"/>
                </a:solidFill>
                <a:cs typeface="Arial" charset="0"/>
              </a:rPr>
              <a:t>☻</a:t>
            </a:r>
            <a:r>
              <a:rPr lang="zh-CN" altLang="en-US" dirty="0">
                <a:solidFill>
                  <a:srgbClr val="000000"/>
                </a:solidFill>
              </a:rPr>
              <a:t>医学部的课程不用网上选课</a:t>
            </a:r>
            <a:r>
              <a:rPr lang="zh-CN" altLang="en-US" dirty="0" smtClean="0">
                <a:solidFill>
                  <a:srgbClr val="000000"/>
                </a:solidFill>
              </a:rPr>
              <a:t>。</a:t>
            </a:r>
            <a:endParaRPr lang="en-US" altLang="zh-CN" dirty="0" smtClean="0">
              <a:solidFill>
                <a:srgbClr val="000000"/>
              </a:solidFill>
            </a:endParaRPr>
          </a:p>
          <a:p>
            <a:pPr algn="ctr">
              <a:buFont typeface="Wingdings" pitchFamily="2" charset="2"/>
              <a:buNone/>
            </a:pPr>
            <a:endParaRPr lang="en-US" altLang="zh-CN" dirty="0" smtClean="0">
              <a:solidFill>
                <a:srgbClr val="000000"/>
              </a:solidFill>
            </a:endParaRPr>
          </a:p>
          <a:p>
            <a:r>
              <a:rPr lang="zh-CN" altLang="en-US" dirty="0" smtClean="0"/>
              <a:t>其他</a:t>
            </a:r>
            <a:r>
              <a:rPr lang="zh-CN" altLang="en-US" dirty="0" smtClean="0"/>
              <a:t>专业</a:t>
            </a:r>
            <a:r>
              <a:rPr lang="zh-CN" altLang="en-US" dirty="0" smtClean="0">
                <a:solidFill>
                  <a:srgbClr val="000000"/>
                </a:solidFill>
              </a:rPr>
              <a:t>：</a:t>
            </a:r>
            <a:r>
              <a:rPr lang="zh-CN" altLang="en-US" dirty="0" smtClean="0">
                <a:solidFill>
                  <a:srgbClr val="5A8B25"/>
                </a:solidFill>
              </a:rPr>
              <a:t>计算概论与上机</a:t>
            </a:r>
            <a:endParaRPr lang="en-US" altLang="zh-CN" dirty="0" smtClean="0">
              <a:solidFill>
                <a:srgbClr val="5A8B25"/>
              </a:solidFill>
            </a:endParaRPr>
          </a:p>
          <a:p>
            <a:pPr algn="ctr">
              <a:buNone/>
            </a:pPr>
            <a:r>
              <a:rPr lang="zh-CN" altLang="en-US" sz="2400" dirty="0" smtClean="0"/>
              <a:t>校历</a:t>
            </a:r>
            <a:r>
              <a:rPr lang="zh-CN" altLang="en-US" sz="2400" dirty="0" smtClean="0"/>
              <a:t>第一周上课，请按照课表安排上</a:t>
            </a:r>
            <a:r>
              <a:rPr lang="en-US" altLang="zh-CN" sz="2400" dirty="0" smtClean="0"/>
              <a:t>1-4</a:t>
            </a:r>
            <a:r>
              <a:rPr lang="zh-CN" altLang="en-US" sz="2400" dirty="0" smtClean="0"/>
              <a:t>号班的理论课。</a:t>
            </a:r>
            <a:endParaRPr lang="zh-CN" altLang="en-US" sz="2400" dirty="0"/>
          </a:p>
        </p:txBody>
      </p:sp>
      <p:sp>
        <p:nvSpPr>
          <p:cNvPr id="4" name="标题 3"/>
          <p:cNvSpPr>
            <a:spLocks noGrp="1"/>
          </p:cNvSpPr>
          <p:nvPr>
            <p:ph type="title"/>
          </p:nvPr>
        </p:nvSpPr>
        <p:spPr/>
        <p:txBody>
          <a:bodyPr/>
          <a:lstStyle/>
          <a:p>
            <a:r>
              <a:rPr lang="en-US" altLang="zh-CN" dirty="0" smtClean="0">
                <a:solidFill>
                  <a:srgbClr val="000000"/>
                </a:solidFill>
              </a:rPr>
              <a:t>6 </a:t>
            </a:r>
            <a:r>
              <a:rPr lang="zh-CN" altLang="en-US" dirty="0" smtClean="0">
                <a:solidFill>
                  <a:srgbClr val="000000"/>
                </a:solidFill>
              </a:rPr>
              <a:t>计算机类课程  </a:t>
            </a:r>
            <a:r>
              <a:rPr lang="en-US" altLang="zh-CN" dirty="0" smtClean="0">
                <a:solidFill>
                  <a:srgbClr val="000000"/>
                </a:solidFill>
              </a:rPr>
              <a:t>3</a:t>
            </a:r>
            <a:r>
              <a:rPr lang="zh-CN" altLang="en-US" dirty="0" smtClean="0">
                <a:solidFill>
                  <a:srgbClr val="000000"/>
                </a:solidFill>
              </a:rPr>
              <a:t>学分</a:t>
            </a:r>
            <a:endParaRPr lang="zh-CN" alt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1987">
                                            <p:txEl>
                                              <p:pRg st="2" end="2"/>
                                            </p:txEl>
                                          </p:spTgt>
                                        </p:tgtEl>
                                        <p:attrNameLst>
                                          <p:attrName>ppt_x</p:attrName>
                                          <p:attrName>ppt_y</p:attrName>
                                        </p:attrNameLst>
                                      </p:cBhvr>
                                    </p:animMotion>
                                    <p:animRot by="1500000">
                                      <p:cBhvr>
                                        <p:cTn id="7" dur="125" fill="hold">
                                          <p:stCondLst>
                                            <p:cond delay="0"/>
                                          </p:stCondLst>
                                        </p:cTn>
                                        <p:tgtEl>
                                          <p:spTgt spid="41987">
                                            <p:txEl>
                                              <p:pRg st="2" end="2"/>
                                            </p:txEl>
                                          </p:spTgt>
                                        </p:tgtEl>
                                        <p:attrNameLst>
                                          <p:attrName>r</p:attrName>
                                        </p:attrNameLst>
                                      </p:cBhvr>
                                    </p:animRot>
                                    <p:animRot by="-1500000">
                                      <p:cBhvr>
                                        <p:cTn id="8" dur="125" fill="hold">
                                          <p:stCondLst>
                                            <p:cond delay="125"/>
                                          </p:stCondLst>
                                        </p:cTn>
                                        <p:tgtEl>
                                          <p:spTgt spid="41987">
                                            <p:txEl>
                                              <p:pRg st="2" end="2"/>
                                            </p:txEl>
                                          </p:spTgt>
                                        </p:tgtEl>
                                        <p:attrNameLst>
                                          <p:attrName>r</p:attrName>
                                        </p:attrNameLst>
                                      </p:cBhvr>
                                    </p:animRot>
                                    <p:animRot by="-1500000">
                                      <p:cBhvr>
                                        <p:cTn id="9" dur="125" fill="hold">
                                          <p:stCondLst>
                                            <p:cond delay="250"/>
                                          </p:stCondLst>
                                        </p:cTn>
                                        <p:tgtEl>
                                          <p:spTgt spid="41987">
                                            <p:txEl>
                                              <p:pRg st="2" end="2"/>
                                            </p:txEl>
                                          </p:spTgt>
                                        </p:tgtEl>
                                        <p:attrNameLst>
                                          <p:attrName>r</p:attrName>
                                        </p:attrNameLst>
                                      </p:cBhvr>
                                    </p:animRot>
                                    <p:animRot by="1500000">
                                      <p:cBhvr>
                                        <p:cTn id="10" dur="125" fill="hold">
                                          <p:stCondLst>
                                            <p:cond delay="375"/>
                                          </p:stCondLst>
                                        </p:cTn>
                                        <p:tgtEl>
                                          <p:spTgt spid="4198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285720" y="571480"/>
            <a:ext cx="8540750" cy="1143000"/>
          </a:xfrm>
        </p:spPr>
        <p:txBody>
          <a:bodyPr/>
          <a:lstStyle/>
          <a:p>
            <a:r>
              <a:rPr lang="zh-CN" altLang="en-US" b="1" dirty="0" smtClean="0">
                <a:solidFill>
                  <a:srgbClr val="00B050"/>
                </a:solidFill>
              </a:rPr>
              <a:t>关于自主选修学分要求</a:t>
            </a:r>
            <a:endParaRPr lang="zh-CN" altLang="en-US" dirty="0">
              <a:solidFill>
                <a:srgbClr val="00B050"/>
              </a:solidFill>
            </a:endParaRPr>
          </a:p>
        </p:txBody>
      </p:sp>
      <p:sp>
        <p:nvSpPr>
          <p:cNvPr id="64515" name="Rectangle 3"/>
          <p:cNvSpPr>
            <a:spLocks noGrp="1" noRot="1" noChangeArrowheads="1"/>
          </p:cNvSpPr>
          <p:nvPr>
            <p:ph type="body" idx="1"/>
          </p:nvPr>
        </p:nvSpPr>
        <p:spPr>
          <a:xfrm>
            <a:off x="857224" y="1643050"/>
            <a:ext cx="7715304" cy="4176712"/>
          </a:xfrm>
        </p:spPr>
        <p:txBody>
          <a:bodyPr/>
          <a:lstStyle/>
          <a:p>
            <a:pPr algn="ctr">
              <a:buNone/>
            </a:pPr>
            <a:r>
              <a:rPr lang="zh-CN" altLang="en-US" sz="2400" b="1" dirty="0" smtClean="0">
                <a:solidFill>
                  <a:srgbClr val="000000"/>
                </a:solidFill>
              </a:rPr>
              <a:t>建议跨学科多种类、合理安排自主选择</a:t>
            </a:r>
            <a:endParaRPr lang="zh-CN" altLang="en-US" sz="2400" b="1" dirty="0">
              <a:solidFill>
                <a:srgbClr val="000000"/>
              </a:solidFill>
            </a:endParaRPr>
          </a:p>
          <a:p>
            <a:r>
              <a:rPr lang="zh-CN" altLang="en-US" sz="2400" b="1" dirty="0" smtClean="0">
                <a:solidFill>
                  <a:srgbClr val="000000"/>
                </a:solidFill>
              </a:rPr>
              <a:t>自主选修包含：通选课、公选课和其他院系专业课</a:t>
            </a:r>
            <a:endParaRPr lang="zh-CN" altLang="en-US" sz="2400" b="1" dirty="0">
              <a:solidFill>
                <a:srgbClr val="000000"/>
              </a:solidFill>
            </a:endParaRPr>
          </a:p>
          <a:p>
            <a:pPr lvl="1"/>
            <a:endParaRPr lang="zh-CN" altLang="en-US" sz="2400" dirty="0" smtClean="0"/>
          </a:p>
          <a:p>
            <a:pPr lvl="1"/>
            <a:r>
              <a:rPr lang="zh-CN" altLang="en-US" sz="2400" dirty="0" smtClean="0"/>
              <a:t>临床、基础、</a:t>
            </a:r>
            <a:r>
              <a:rPr lang="zh-CN" altLang="en-US" sz="2400" dirty="0" smtClean="0"/>
              <a:t>口腔专业</a:t>
            </a:r>
            <a:r>
              <a:rPr lang="zh-CN" altLang="en-US" sz="2400" dirty="0" smtClean="0"/>
              <a:t>学年要求</a:t>
            </a:r>
            <a:r>
              <a:rPr lang="en-US" altLang="zh-CN" sz="2400" dirty="0" smtClean="0"/>
              <a:t>12</a:t>
            </a:r>
            <a:r>
              <a:rPr lang="zh-CN" altLang="en-US" sz="2400" dirty="0" smtClean="0"/>
              <a:t>学分</a:t>
            </a:r>
            <a:endParaRPr lang="en-US" altLang="zh-CN" sz="2400" dirty="0" smtClean="0"/>
          </a:p>
          <a:p>
            <a:pPr lvl="1"/>
            <a:endParaRPr lang="zh-CN" altLang="en-US" sz="2400" dirty="0"/>
          </a:p>
          <a:p>
            <a:pPr lvl="1"/>
            <a:r>
              <a:rPr lang="zh-CN" altLang="en-US" sz="2400" dirty="0" smtClean="0"/>
              <a:t>预防专业自主选修课学年要求</a:t>
            </a:r>
            <a:r>
              <a:rPr lang="en-US" altLang="zh-CN" sz="2400" dirty="0" smtClean="0"/>
              <a:t>4</a:t>
            </a:r>
            <a:r>
              <a:rPr lang="zh-CN" altLang="en-US" sz="2400" dirty="0" smtClean="0"/>
              <a:t>学分</a:t>
            </a:r>
            <a:endParaRPr lang="en-US" altLang="zh-CN" sz="2400" dirty="0" smtClean="0"/>
          </a:p>
          <a:p>
            <a:pPr lvl="1"/>
            <a:endParaRPr lang="en-US" altLang="zh-CN" sz="2400" dirty="0" smtClean="0"/>
          </a:p>
          <a:p>
            <a:pPr lvl="1"/>
            <a:r>
              <a:rPr lang="zh-CN" altLang="en-US" sz="2400" dirty="0" smtClean="0"/>
              <a:t>药学专业自主选修课学年要求</a:t>
            </a:r>
            <a:r>
              <a:rPr lang="en-US" altLang="zh-CN" sz="2400" dirty="0" smtClean="0"/>
              <a:t>5</a:t>
            </a:r>
            <a:r>
              <a:rPr lang="zh-CN" altLang="en-US" sz="2400" dirty="0" smtClean="0"/>
              <a:t>学分</a:t>
            </a:r>
            <a:endParaRPr lang="zh-CN" altLang="en-US" sz="2400" dirty="0"/>
          </a:p>
          <a:p>
            <a:pPr lvl="1"/>
            <a:endParaRPr lang="zh-CN" altLang="en-US" sz="2400" dirty="0"/>
          </a:p>
          <a:p>
            <a:endParaRPr lang="zh-CN" altLang="en-US" sz="2800" dirty="0"/>
          </a:p>
          <a:p>
            <a:pPr>
              <a:buFont typeface="Wingdings" pitchFamily="2" charset="2"/>
              <a:buNone/>
            </a:pPr>
            <a:endParaRPr lang="zh-CN"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Clr>
                <a:schemeClr val="accent6"/>
              </a:buClr>
              <a:buFont typeface="Wingdings" pitchFamily="2" charset="2"/>
              <a:buChar char=""/>
            </a:pPr>
            <a:r>
              <a:rPr lang="zh-CN" altLang="en-US" dirty="0" smtClean="0">
                <a:solidFill>
                  <a:srgbClr val="000000"/>
                </a:solidFill>
              </a:rPr>
              <a:t>医学英语专业 </a:t>
            </a:r>
            <a:r>
              <a:rPr lang="zh-CN" altLang="en-US" dirty="0" smtClean="0"/>
              <a:t>“通选课”学年要求</a:t>
            </a:r>
            <a:r>
              <a:rPr lang="en-US" altLang="zh-CN" dirty="0" smtClean="0"/>
              <a:t>12</a:t>
            </a:r>
            <a:r>
              <a:rPr lang="zh-CN" altLang="en-US" dirty="0" smtClean="0"/>
              <a:t>学分。</a:t>
            </a:r>
            <a:endParaRPr lang="en-US" altLang="zh-CN" dirty="0" smtClean="0"/>
          </a:p>
          <a:p>
            <a:endParaRPr lang="en-US" altLang="zh-CN" dirty="0" smtClean="0"/>
          </a:p>
          <a:p>
            <a:pPr marL="342900" lvl="1" indent="-342900">
              <a:buClr>
                <a:schemeClr val="hlink"/>
              </a:buClr>
              <a:buSzPct val="70000"/>
              <a:buFont typeface="Wingdings" pitchFamily="2" charset="2"/>
              <a:buChar char="v"/>
            </a:pPr>
            <a:r>
              <a:rPr lang="zh-CN" altLang="en-US" sz="3200" dirty="0" smtClean="0">
                <a:solidFill>
                  <a:srgbClr val="000000"/>
                </a:solidFill>
              </a:rPr>
              <a:t>预防专业</a:t>
            </a:r>
            <a:r>
              <a:rPr lang="zh-CN" altLang="en-US" sz="3200" dirty="0" smtClean="0"/>
              <a:t> 必修通选课 </a:t>
            </a:r>
            <a:r>
              <a:rPr lang="zh-CN" altLang="en-US" sz="3200" dirty="0" smtClean="0">
                <a:solidFill>
                  <a:srgbClr val="000000"/>
                </a:solidFill>
              </a:rPr>
              <a:t>新闻传播导论</a:t>
            </a:r>
            <a:endParaRPr lang="en-US" altLang="zh-CN" sz="3200" dirty="0" smtClean="0">
              <a:solidFill>
                <a:srgbClr val="000000"/>
              </a:solidFill>
            </a:endParaRP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zh-CN" altLang="en-US" b="1" dirty="0">
                <a:solidFill>
                  <a:schemeClr val="accent4">
                    <a:lumMod val="60000"/>
                    <a:lumOff val="40000"/>
                  </a:schemeClr>
                </a:solidFill>
              </a:rPr>
              <a:t>非常重要</a:t>
            </a:r>
          </a:p>
        </p:txBody>
      </p:sp>
      <p:sp>
        <p:nvSpPr>
          <p:cNvPr id="26627" name="Rectangle 3"/>
          <p:cNvSpPr>
            <a:spLocks noGrp="1"/>
          </p:cNvSpPr>
          <p:nvPr>
            <p:ph type="body" idx="4294967295"/>
          </p:nvPr>
        </p:nvSpPr>
        <p:spPr/>
        <p:txBody>
          <a:bodyPr/>
          <a:lstStyle/>
          <a:p>
            <a:r>
              <a:rPr lang="zh-CN" altLang="en-US" dirty="0">
                <a:solidFill>
                  <a:srgbClr val="FF0000"/>
                </a:solidFill>
              </a:rPr>
              <a:t>选课结束</a:t>
            </a:r>
            <a:r>
              <a:rPr lang="zh-CN" altLang="en-US" dirty="0" smtClean="0">
                <a:solidFill>
                  <a:srgbClr val="FF0000"/>
                </a:solidFill>
              </a:rPr>
              <a:t>后</a:t>
            </a:r>
            <a:r>
              <a:rPr lang="zh-CN" altLang="en-US" dirty="0" smtClean="0"/>
              <a:t>以及</a:t>
            </a:r>
            <a:r>
              <a:rPr lang="zh-CN" altLang="en-US" dirty="0" smtClean="0">
                <a:solidFill>
                  <a:srgbClr val="FF0000"/>
                </a:solidFill>
              </a:rPr>
              <a:t>期中考试</a:t>
            </a:r>
            <a:r>
              <a:rPr lang="zh-CN" altLang="en-US" dirty="0">
                <a:solidFill>
                  <a:srgbClr val="FF0000"/>
                </a:solidFill>
              </a:rPr>
              <a:t>前</a:t>
            </a:r>
            <a:r>
              <a:rPr lang="zh-CN" altLang="en-US" dirty="0"/>
              <a:t>，务必自己通过北大教务部网页对照医预发给的纸版课表对照，选课情况。以防漏选，没有考试资格！</a:t>
            </a:r>
          </a:p>
          <a:p>
            <a:r>
              <a:rPr lang="en-US" altLang="zh-CN" b="1" dirty="0">
                <a:solidFill>
                  <a:srgbClr val="FF0000"/>
                </a:solidFill>
              </a:rPr>
              <a:t>http://dean.pku.edu.cn/student/</a:t>
            </a:r>
            <a:endParaRPr lang="zh-CN" altLang="en-US" b="1" dirty="0">
              <a:solidFill>
                <a:srgbClr val="FF0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zh-CN" altLang="en-US"/>
              <a:t>北京大学教务部通知</a:t>
            </a:r>
          </a:p>
        </p:txBody>
      </p:sp>
      <p:sp>
        <p:nvSpPr>
          <p:cNvPr id="43011" name="Rectangle 3"/>
          <p:cNvSpPr>
            <a:spLocks noGrp="1" noRot="1" noChangeArrowheads="1"/>
          </p:cNvSpPr>
          <p:nvPr>
            <p:ph type="body" idx="1"/>
          </p:nvPr>
        </p:nvSpPr>
        <p:spPr/>
        <p:txBody>
          <a:bodyPr/>
          <a:lstStyle/>
          <a:p>
            <a:pPr>
              <a:buFont typeface="Wingdings" pitchFamily="2" charset="2"/>
              <a:buNone/>
            </a:pPr>
            <a:endParaRPr lang="zh-CN" altLang="en-US" dirty="0"/>
          </a:p>
          <a:p>
            <a:endParaRPr lang="zh-CN" altLang="en-US" dirty="0"/>
          </a:p>
          <a:p>
            <a:pPr>
              <a:lnSpc>
                <a:spcPct val="150000"/>
              </a:lnSpc>
              <a:buFont typeface="Wingdings" pitchFamily="2" charset="2"/>
              <a:buNone/>
            </a:pPr>
            <a:r>
              <a:rPr lang="zh-CN" altLang="en-US" dirty="0"/>
              <a:t>   </a:t>
            </a:r>
            <a:r>
              <a:rPr lang="en-US" altLang="zh-CN" dirty="0" smtClean="0"/>
              <a:t>2017</a:t>
            </a:r>
            <a:r>
              <a:rPr lang="zh-CN" altLang="en-US" dirty="0" smtClean="0"/>
              <a:t>年</a:t>
            </a:r>
            <a:r>
              <a:rPr lang="en-US" altLang="zh-CN" b="1" dirty="0">
                <a:solidFill>
                  <a:srgbClr val="000000"/>
                </a:solidFill>
              </a:rPr>
              <a:t>9</a:t>
            </a:r>
            <a:r>
              <a:rPr lang="zh-CN" altLang="en-US" b="1" dirty="0" smtClean="0">
                <a:solidFill>
                  <a:srgbClr val="000000"/>
                </a:solidFill>
              </a:rPr>
              <a:t>月</a:t>
            </a:r>
            <a:r>
              <a:rPr lang="en-US" altLang="zh-CN" b="1" dirty="0" smtClean="0">
                <a:solidFill>
                  <a:srgbClr val="000000"/>
                </a:solidFill>
              </a:rPr>
              <a:t>7</a:t>
            </a:r>
            <a:r>
              <a:rPr lang="zh-CN" altLang="en-US" b="1" dirty="0" smtClean="0">
                <a:solidFill>
                  <a:srgbClr val="000000"/>
                </a:solidFill>
              </a:rPr>
              <a:t>日</a:t>
            </a:r>
            <a:r>
              <a:rPr lang="zh-CN" altLang="en-US" dirty="0"/>
              <a:t>为全校通选课面选时间，具体安排请见</a:t>
            </a:r>
            <a:r>
              <a:rPr lang="en-US" altLang="zh-CN" dirty="0" smtClean="0"/>
              <a:t>《</a:t>
            </a:r>
            <a:r>
              <a:rPr lang="zh-CN" altLang="en-US" dirty="0" smtClean="0"/>
              <a:t>北京大学本科生选课手册</a:t>
            </a:r>
            <a:r>
              <a:rPr lang="en-US" altLang="zh-CN" dirty="0" smtClean="0"/>
              <a:t>》</a:t>
            </a:r>
            <a:r>
              <a:rPr lang="zh-CN" altLang="en-US" dirty="0"/>
              <a: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zh-CN" altLang="en-US" b="1" dirty="0">
                <a:solidFill>
                  <a:srgbClr val="FF3399"/>
                </a:solidFill>
              </a:rPr>
              <a:t>温馨提示</a:t>
            </a:r>
            <a:endParaRPr lang="en-US" altLang="zh-CN" b="1" dirty="0"/>
          </a:p>
        </p:txBody>
      </p:sp>
      <p:sp>
        <p:nvSpPr>
          <p:cNvPr id="65539" name="Rectangle 3"/>
          <p:cNvSpPr>
            <a:spLocks noGrp="1" noRot="1" noChangeArrowheads="1"/>
          </p:cNvSpPr>
          <p:nvPr>
            <p:ph type="body" idx="1"/>
          </p:nvPr>
        </p:nvSpPr>
        <p:spPr>
          <a:xfrm>
            <a:off x="323850" y="1773238"/>
            <a:ext cx="8540750" cy="4184650"/>
          </a:xfrm>
        </p:spPr>
        <p:txBody>
          <a:bodyPr/>
          <a:lstStyle/>
          <a:p>
            <a:pPr>
              <a:lnSpc>
                <a:spcPct val="80000"/>
              </a:lnSpc>
              <a:buFont typeface="Wingdings" pitchFamily="2" charset="2"/>
              <a:buNone/>
            </a:pPr>
            <a:endParaRPr lang="zh-CN" altLang="en-US" sz="2800" dirty="0"/>
          </a:p>
          <a:p>
            <a:pPr>
              <a:lnSpc>
                <a:spcPct val="80000"/>
              </a:lnSpc>
            </a:pPr>
            <a:r>
              <a:rPr lang="zh-CN" altLang="en-US" sz="2800" dirty="0"/>
              <a:t>建议大家先选必修课，包括专业必修课、公共必修课，根据空余时间再考虑个人兴趣安排通选课。</a:t>
            </a:r>
          </a:p>
          <a:p>
            <a:pPr>
              <a:lnSpc>
                <a:spcPct val="80000"/>
              </a:lnSpc>
            </a:pPr>
            <a:endParaRPr lang="zh-CN" altLang="en-US" sz="2800" dirty="0"/>
          </a:p>
          <a:p>
            <a:pPr>
              <a:lnSpc>
                <a:spcPct val="80000"/>
              </a:lnSpc>
            </a:pPr>
            <a:r>
              <a:rPr lang="zh-CN" altLang="en-US" sz="2800" dirty="0"/>
              <a:t>整个学年，只要是与课程安排有关的问题，直接联系我，与课程内容相关的问题，请通过学委或者自己联系课任老师。</a:t>
            </a:r>
          </a:p>
          <a:p>
            <a:pPr>
              <a:lnSpc>
                <a:spcPct val="80000"/>
              </a:lnSpc>
            </a:pPr>
            <a:endParaRPr lang="zh-CN" altLang="en-US" sz="2800" dirty="0"/>
          </a:p>
          <a:p>
            <a:pPr>
              <a:lnSpc>
                <a:spcPct val="80000"/>
              </a:lnSpc>
            </a:pPr>
            <a:r>
              <a:rPr lang="zh-CN" altLang="en-US" sz="2800" dirty="0">
                <a:solidFill>
                  <a:srgbClr val="FF0000"/>
                </a:solidFill>
              </a:rPr>
              <a:t>教学网</a:t>
            </a:r>
            <a:r>
              <a:rPr lang="zh-CN" altLang="en-US" sz="2800" dirty="0"/>
              <a:t>只与教学内容相关，与选课结果无关；选课结果第四周后，请登录</a:t>
            </a:r>
            <a:r>
              <a:rPr lang="zh-CN" altLang="en-US" sz="2800" dirty="0">
                <a:solidFill>
                  <a:srgbClr val="FF0000"/>
                </a:solidFill>
              </a:rPr>
              <a:t>教务部网页</a:t>
            </a:r>
            <a:r>
              <a:rPr lang="zh-CN" altLang="en-US" sz="2800" dirty="0"/>
              <a:t>查看。</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323850" y="476250"/>
            <a:ext cx="8540750" cy="1143000"/>
          </a:xfrm>
        </p:spPr>
        <p:txBody>
          <a:bodyPr/>
          <a:lstStyle/>
          <a:p>
            <a:r>
              <a:rPr lang="zh-CN" altLang="en-US" dirty="0"/>
              <a:t>关于</a:t>
            </a:r>
            <a:r>
              <a:rPr lang="zh-CN" altLang="en-US" b="1" dirty="0">
                <a:solidFill>
                  <a:schemeClr val="tx1"/>
                </a:solidFill>
              </a:rPr>
              <a:t>教学网</a:t>
            </a:r>
            <a:r>
              <a:rPr lang="zh-CN" altLang="en-US" dirty="0"/>
              <a:t>的使用</a:t>
            </a:r>
          </a:p>
        </p:txBody>
      </p:sp>
      <p:sp>
        <p:nvSpPr>
          <p:cNvPr id="67587" name="Rectangle 3"/>
          <p:cNvSpPr>
            <a:spLocks noGrp="1" noRot="1" noChangeArrowheads="1"/>
          </p:cNvSpPr>
          <p:nvPr>
            <p:ph type="body" idx="1"/>
          </p:nvPr>
        </p:nvSpPr>
        <p:spPr>
          <a:xfrm>
            <a:off x="323850" y="1628775"/>
            <a:ext cx="8540750" cy="4876800"/>
          </a:xfrm>
        </p:spPr>
        <p:txBody>
          <a:bodyPr/>
          <a:lstStyle/>
          <a:p>
            <a:r>
              <a:rPr lang="zh-CN" altLang="en-US"/>
              <a:t>教学网是教师与学生进行教学内容互动的平台。课件、作业、讨论等。</a:t>
            </a:r>
          </a:p>
          <a:p>
            <a:endParaRPr lang="zh-CN" altLang="en-US"/>
          </a:p>
          <a:p>
            <a:r>
              <a:rPr lang="zh-CN" altLang="en-US"/>
              <a:t>不是所有老师都使用教学网，所以在教学网上看不到所有的课程是正常的。</a:t>
            </a:r>
          </a:p>
          <a:p>
            <a:endParaRPr lang="zh-CN" altLang="en-US"/>
          </a:p>
          <a:p>
            <a:r>
              <a:rPr lang="zh-CN" altLang="en-US"/>
              <a:t>但如果上课教师使用教学网，你的教学网没有该课程，需要自己联系课任老师或者与教学网网管联系</a:t>
            </a:r>
            <a:r>
              <a:rPr lang="en-US" altLang="zh-CN"/>
              <a:t>62767551</a:t>
            </a:r>
            <a:r>
              <a:rPr lang="zh-CN" altLang="en-US"/>
              <a:t>或者邮件联系。</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zh-CN" altLang="en-US" dirty="0"/>
              <a:t>有问题</a:t>
            </a:r>
            <a:r>
              <a:rPr lang="zh-CN" altLang="en-US" dirty="0" smtClean="0"/>
              <a:t>请与</a:t>
            </a:r>
            <a:r>
              <a:rPr lang="zh-CN" altLang="en-US" dirty="0"/>
              <a:t>我联系</a:t>
            </a:r>
          </a:p>
        </p:txBody>
      </p:sp>
      <p:sp>
        <p:nvSpPr>
          <p:cNvPr id="66563" name="Rectangle 3"/>
          <p:cNvSpPr>
            <a:spLocks noGrp="1" noRot="1" noChangeArrowheads="1"/>
          </p:cNvSpPr>
          <p:nvPr>
            <p:ph type="body" idx="1"/>
          </p:nvPr>
        </p:nvSpPr>
        <p:spPr>
          <a:xfrm>
            <a:off x="928662" y="1989138"/>
            <a:ext cx="7000924" cy="3886200"/>
          </a:xfrm>
        </p:spPr>
        <p:txBody>
          <a:bodyPr/>
          <a:lstStyle/>
          <a:p>
            <a:r>
              <a:rPr lang="zh-CN" altLang="en-US" dirty="0"/>
              <a:t>佟巍老师</a:t>
            </a:r>
            <a:r>
              <a:rPr lang="zh-CN" altLang="en-US" dirty="0" smtClean="0"/>
              <a:t>手机、微信 </a:t>
            </a:r>
            <a:r>
              <a:rPr lang="en-US" altLang="zh-CN" dirty="0"/>
              <a:t>13426489602 </a:t>
            </a:r>
          </a:p>
          <a:p>
            <a:endParaRPr lang="en-US" altLang="zh-CN" dirty="0"/>
          </a:p>
          <a:p>
            <a:r>
              <a:rPr lang="zh-CN" altLang="en-US" dirty="0"/>
              <a:t>办公电话   </a:t>
            </a:r>
            <a:r>
              <a:rPr lang="en-US" altLang="zh-CN" dirty="0"/>
              <a:t>62753902 </a:t>
            </a:r>
          </a:p>
          <a:p>
            <a:endParaRPr lang="zh-CN" altLang="en-US" dirty="0"/>
          </a:p>
          <a:p>
            <a:r>
              <a:rPr lang="zh-CN" altLang="en-US" dirty="0"/>
              <a:t>办公地点：理科</a:t>
            </a:r>
            <a:r>
              <a:rPr lang="en-US" altLang="zh-CN" dirty="0"/>
              <a:t>5</a:t>
            </a:r>
            <a:r>
              <a:rPr lang="zh-CN" altLang="en-US" dirty="0"/>
              <a:t>号楼</a:t>
            </a:r>
            <a:r>
              <a:rPr lang="en-US" altLang="zh-CN" dirty="0"/>
              <a:t>544</a:t>
            </a:r>
            <a:r>
              <a:rPr lang="zh-CN" altLang="en-US" dirty="0"/>
              <a:t>房间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2124075" y="260350"/>
            <a:ext cx="5262563" cy="769938"/>
          </a:xfrm>
          <a:prstGeom prst="rect">
            <a:avLst/>
          </a:prstGeom>
          <a:noFill/>
          <a:ln w="9525">
            <a:noFill/>
            <a:miter lim="800000"/>
            <a:headEnd/>
            <a:tailEnd/>
          </a:ln>
        </p:spPr>
        <p:txBody>
          <a:bodyPr wrap="none">
            <a:spAutoFit/>
          </a:bodyPr>
          <a:lstStyle/>
          <a:p>
            <a:r>
              <a:rPr lang="zh-CN" altLang="en-US" sz="4400" dirty="0">
                <a:latin typeface="Calibri" pitchFamily="34" charset="0"/>
              </a:rPr>
              <a:t>本科生选课系统登录</a:t>
            </a:r>
          </a:p>
        </p:txBody>
      </p:sp>
      <p:sp>
        <p:nvSpPr>
          <p:cNvPr id="3075" name="TextBox 4"/>
          <p:cNvSpPr txBox="1">
            <a:spLocks noChangeArrowheads="1"/>
          </p:cNvSpPr>
          <p:nvPr/>
        </p:nvSpPr>
        <p:spPr bwMode="auto">
          <a:xfrm>
            <a:off x="395288" y="1052513"/>
            <a:ext cx="7850187" cy="461962"/>
          </a:xfrm>
          <a:prstGeom prst="rect">
            <a:avLst/>
          </a:prstGeom>
          <a:noFill/>
          <a:ln w="9525">
            <a:noFill/>
            <a:miter lim="800000"/>
            <a:headEnd/>
            <a:tailEnd/>
          </a:ln>
        </p:spPr>
        <p:txBody>
          <a:bodyPr wrap="none">
            <a:spAutoFit/>
          </a:bodyPr>
          <a:lstStyle/>
          <a:p>
            <a:r>
              <a:rPr lang="zh-CN" altLang="en-US" sz="2400" dirty="0">
                <a:latin typeface="Calibri" pitchFamily="34" charset="0"/>
              </a:rPr>
              <a:t>登录北京大学综合信息门户网站：</a:t>
            </a:r>
            <a:r>
              <a:rPr lang="en-US" altLang="zh-CN" sz="2400" dirty="0">
                <a:latin typeface="Calibri" pitchFamily="34" charset="0"/>
              </a:rPr>
              <a:t>http://portal.pku.edu.cn</a:t>
            </a:r>
            <a:endParaRPr lang="zh-CN" altLang="en-US" sz="2400" dirty="0">
              <a:latin typeface="Calibri" pitchFamily="34" charset="0"/>
            </a:endParaRPr>
          </a:p>
        </p:txBody>
      </p:sp>
      <p:pic>
        <p:nvPicPr>
          <p:cNvPr id="9" name="图片 8" descr="选课系统2.bmp"/>
          <p:cNvPicPr>
            <a:picLocks noChangeAspect="1"/>
          </p:cNvPicPr>
          <p:nvPr/>
        </p:nvPicPr>
        <p:blipFill>
          <a:blip r:embed="rId2"/>
          <a:srcRect r="2802" b="67708"/>
          <a:stretch>
            <a:fillRect/>
          </a:stretch>
        </p:blipFill>
        <p:spPr>
          <a:xfrm>
            <a:off x="428595" y="1643050"/>
            <a:ext cx="7906401" cy="3929090"/>
          </a:xfrm>
          <a:prstGeom prst="rect">
            <a:avLst/>
          </a:prstGeom>
        </p:spPr>
      </p:pic>
      <p:sp>
        <p:nvSpPr>
          <p:cNvPr id="15" name="爆炸形 2 14"/>
          <p:cNvSpPr/>
          <p:nvPr/>
        </p:nvSpPr>
        <p:spPr>
          <a:xfrm>
            <a:off x="357158" y="4286256"/>
            <a:ext cx="642942" cy="500066"/>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132138" y="692150"/>
            <a:ext cx="2419350" cy="762000"/>
          </a:xfrm>
          <a:prstGeom prst="rect">
            <a:avLst/>
          </a:prstGeom>
          <a:noFill/>
          <a:ln w="9525">
            <a:noFill/>
            <a:miter lim="800000"/>
            <a:headEnd/>
            <a:tailEnd/>
          </a:ln>
        </p:spPr>
        <p:txBody>
          <a:bodyPr wrap="none">
            <a:spAutoFit/>
          </a:bodyPr>
          <a:lstStyle/>
          <a:p>
            <a:r>
              <a:rPr lang="zh-CN" altLang="en-US" sz="4400">
                <a:latin typeface="Calibri" pitchFamily="34" charset="0"/>
              </a:rPr>
              <a:t>选课帮助</a:t>
            </a:r>
          </a:p>
        </p:txBody>
      </p:sp>
      <p:sp>
        <p:nvSpPr>
          <p:cNvPr id="6147" name="TextBox 2"/>
          <p:cNvSpPr txBox="1">
            <a:spLocks noChangeArrowheads="1"/>
          </p:cNvSpPr>
          <p:nvPr/>
        </p:nvSpPr>
        <p:spPr bwMode="auto">
          <a:xfrm>
            <a:off x="971550" y="1628775"/>
            <a:ext cx="7272338" cy="5570756"/>
          </a:xfrm>
          <a:prstGeom prst="rect">
            <a:avLst/>
          </a:prstGeom>
          <a:noFill/>
          <a:ln w="9525">
            <a:noFill/>
            <a:miter lim="800000"/>
            <a:headEnd/>
            <a:tailEnd/>
          </a:ln>
        </p:spPr>
        <p:txBody>
          <a:bodyPr>
            <a:spAutoFit/>
          </a:bodyPr>
          <a:lstStyle/>
          <a:p>
            <a:pPr>
              <a:lnSpc>
                <a:spcPct val="130000"/>
              </a:lnSpc>
            </a:pPr>
            <a:r>
              <a:rPr lang="zh-CN" altLang="en-US" sz="2000" dirty="0">
                <a:latin typeface="Calibri" pitchFamily="34" charset="0"/>
              </a:rPr>
              <a:t>进入选课系统后，首页是选课帮助，请仔细阅读选课帮助说明。选课过程大致可以</a:t>
            </a:r>
            <a:r>
              <a:rPr lang="zh-CN" altLang="en-US" sz="2000" dirty="0" smtClean="0">
                <a:latin typeface="Calibri" pitchFamily="34" charset="0"/>
              </a:rPr>
              <a:t>分为七个</a:t>
            </a:r>
            <a:r>
              <a:rPr lang="zh-CN" altLang="en-US" sz="2000" dirty="0">
                <a:latin typeface="Calibri" pitchFamily="34" charset="0"/>
              </a:rPr>
              <a:t>步骤、时间段：</a:t>
            </a:r>
            <a:endParaRPr lang="en-US" altLang="zh-CN" sz="2000" dirty="0">
              <a:latin typeface="Calibri" pitchFamily="34" charset="0"/>
            </a:endParaRPr>
          </a:p>
          <a:p>
            <a:pPr>
              <a:lnSpc>
                <a:spcPct val="130000"/>
              </a:lnSpc>
            </a:pPr>
            <a:r>
              <a:rPr lang="en-US" altLang="zh-CN" sz="2000" dirty="0">
                <a:latin typeface="Calibri" pitchFamily="34" charset="0"/>
              </a:rPr>
              <a:t>1</a:t>
            </a:r>
            <a:r>
              <a:rPr lang="zh-CN" altLang="en-US" sz="2000" dirty="0">
                <a:latin typeface="Calibri" pitchFamily="34" charset="0"/>
              </a:rPr>
              <a:t>，维护个人选课计划</a:t>
            </a:r>
            <a:endParaRPr lang="en-US" altLang="zh-CN" sz="2000" dirty="0">
              <a:latin typeface="Calibri" pitchFamily="34" charset="0"/>
            </a:endParaRPr>
          </a:p>
          <a:p>
            <a:pPr>
              <a:lnSpc>
                <a:spcPct val="130000"/>
              </a:lnSpc>
            </a:pPr>
            <a:r>
              <a:rPr lang="en-US" altLang="zh-CN" sz="2000" dirty="0">
                <a:latin typeface="Calibri" pitchFamily="34" charset="0"/>
              </a:rPr>
              <a:t>2</a:t>
            </a:r>
            <a:r>
              <a:rPr lang="zh-CN" altLang="en-US" sz="2000" dirty="0">
                <a:latin typeface="Calibri" pitchFamily="34" charset="0"/>
              </a:rPr>
              <a:t>，预选</a:t>
            </a:r>
            <a:r>
              <a:rPr lang="zh-CN" altLang="en-US" sz="2000" dirty="0">
                <a:latin typeface="Calibri" pitchFamily="34" charset="0"/>
                <a:sym typeface="Wingdings" pitchFamily="2" charset="2"/>
              </a:rPr>
              <a:t>（预选的课并非最终结果，还需要抽签）</a:t>
            </a:r>
            <a:endParaRPr lang="en-US" altLang="zh-CN" sz="2000" dirty="0">
              <a:latin typeface="Calibri" pitchFamily="34" charset="0"/>
              <a:sym typeface="Wingdings" pitchFamily="2" charset="2"/>
            </a:endParaRPr>
          </a:p>
          <a:p>
            <a:pPr>
              <a:lnSpc>
                <a:spcPct val="130000"/>
              </a:lnSpc>
            </a:pPr>
            <a:r>
              <a:rPr lang="en-US" altLang="zh-CN" sz="2000" dirty="0">
                <a:latin typeface="Calibri" pitchFamily="34" charset="0"/>
                <a:sym typeface="Wingdings" pitchFamily="2" charset="2"/>
              </a:rPr>
              <a:t>3</a:t>
            </a:r>
            <a:r>
              <a:rPr lang="zh-CN" altLang="en-US" sz="2000" dirty="0">
                <a:latin typeface="Calibri" pitchFamily="34" charset="0"/>
                <a:sym typeface="Wingdings" pitchFamily="2" charset="2"/>
              </a:rPr>
              <a:t>，抽签</a:t>
            </a:r>
            <a:endParaRPr lang="en-US" altLang="zh-CN" sz="2000" dirty="0">
              <a:latin typeface="Calibri" pitchFamily="34" charset="0"/>
              <a:sym typeface="Wingdings" pitchFamily="2" charset="2"/>
            </a:endParaRPr>
          </a:p>
          <a:p>
            <a:pPr>
              <a:lnSpc>
                <a:spcPct val="130000"/>
              </a:lnSpc>
            </a:pPr>
            <a:r>
              <a:rPr lang="en-US" altLang="zh-CN" sz="2000" dirty="0">
                <a:latin typeface="Calibri" pitchFamily="34" charset="0"/>
                <a:sym typeface="Wingdings" pitchFamily="2" charset="2"/>
              </a:rPr>
              <a:t>4</a:t>
            </a:r>
            <a:r>
              <a:rPr lang="zh-CN" altLang="en-US" sz="2000" dirty="0">
                <a:latin typeface="Calibri" pitchFamily="34" charset="0"/>
                <a:sym typeface="Wingdings" pitchFamily="2" charset="2"/>
              </a:rPr>
              <a:t>，补退</a:t>
            </a:r>
            <a:r>
              <a:rPr lang="zh-CN" altLang="en-US" sz="2000" dirty="0" smtClean="0">
                <a:latin typeface="Calibri" pitchFamily="34" charset="0"/>
                <a:sym typeface="Wingdings" pitchFamily="2" charset="2"/>
              </a:rPr>
              <a:t>选第一阶段（</a:t>
            </a:r>
            <a:r>
              <a:rPr lang="zh-CN" altLang="en-US" sz="2000" dirty="0">
                <a:latin typeface="Calibri" pitchFamily="34" charset="0"/>
                <a:sym typeface="Wingdings" pitchFamily="2" charset="2"/>
              </a:rPr>
              <a:t>同时可以补选和退选</a:t>
            </a:r>
            <a:r>
              <a:rPr lang="zh-CN" altLang="en-US" sz="2000" dirty="0" smtClean="0">
                <a:latin typeface="Calibri" pitchFamily="34" charset="0"/>
                <a:sym typeface="Wingdings" pitchFamily="2" charset="2"/>
              </a:rPr>
              <a:t>）</a:t>
            </a:r>
            <a:endParaRPr lang="en-US" altLang="zh-CN" sz="2000" dirty="0" smtClean="0">
              <a:latin typeface="Calibri" pitchFamily="34" charset="0"/>
              <a:sym typeface="Wingdings" pitchFamily="2" charset="2"/>
            </a:endParaRPr>
          </a:p>
          <a:p>
            <a:pPr>
              <a:lnSpc>
                <a:spcPct val="130000"/>
              </a:lnSpc>
            </a:pPr>
            <a:r>
              <a:rPr lang="en-US" altLang="zh-CN" sz="2000" dirty="0" smtClean="0">
                <a:latin typeface="Calibri" pitchFamily="34" charset="0"/>
                <a:sym typeface="Wingdings" pitchFamily="2" charset="2"/>
              </a:rPr>
              <a:t>5</a:t>
            </a:r>
            <a:r>
              <a:rPr lang="zh-CN" altLang="en-US" sz="2000" dirty="0" smtClean="0">
                <a:latin typeface="Calibri" pitchFamily="34" charset="0"/>
                <a:sym typeface="Wingdings" pitchFamily="2" charset="2"/>
              </a:rPr>
              <a:t>，系统维护</a:t>
            </a:r>
            <a:endParaRPr lang="en-US" altLang="zh-CN" sz="2000" dirty="0" smtClean="0">
              <a:latin typeface="Calibri" pitchFamily="34" charset="0"/>
              <a:sym typeface="Wingdings" pitchFamily="2" charset="2"/>
            </a:endParaRPr>
          </a:p>
          <a:p>
            <a:pPr>
              <a:lnSpc>
                <a:spcPct val="130000"/>
              </a:lnSpc>
            </a:pPr>
            <a:r>
              <a:rPr lang="en-US" altLang="zh-CN" sz="2000" dirty="0" smtClean="0">
                <a:latin typeface="Calibri" pitchFamily="34" charset="0"/>
                <a:sym typeface="Wingdings" pitchFamily="2" charset="2"/>
              </a:rPr>
              <a:t>6</a:t>
            </a:r>
            <a:r>
              <a:rPr lang="zh-CN" altLang="en-US" sz="2000" dirty="0" smtClean="0">
                <a:latin typeface="Calibri" pitchFamily="34" charset="0"/>
                <a:sym typeface="Wingdings" pitchFamily="2" charset="2"/>
              </a:rPr>
              <a:t>，补退选第二阶段（跨院系选课开放）</a:t>
            </a:r>
            <a:endParaRPr lang="en-US" altLang="zh-CN" sz="2000" dirty="0">
              <a:latin typeface="Calibri" pitchFamily="34" charset="0"/>
              <a:sym typeface="Wingdings" pitchFamily="2" charset="2"/>
            </a:endParaRPr>
          </a:p>
          <a:p>
            <a:pPr>
              <a:lnSpc>
                <a:spcPct val="130000"/>
              </a:lnSpc>
            </a:pPr>
            <a:r>
              <a:rPr lang="en-US" altLang="zh-CN" sz="2000" dirty="0" smtClean="0">
                <a:latin typeface="Calibri" pitchFamily="34" charset="0"/>
                <a:sym typeface="Wingdings" pitchFamily="2" charset="2"/>
              </a:rPr>
              <a:t>7</a:t>
            </a:r>
            <a:r>
              <a:rPr lang="zh-CN" altLang="en-US" sz="2000" dirty="0" smtClean="0">
                <a:latin typeface="Calibri" pitchFamily="34" charset="0"/>
                <a:sym typeface="Wingdings" pitchFamily="2" charset="2"/>
              </a:rPr>
              <a:t>，</a:t>
            </a:r>
            <a:r>
              <a:rPr lang="zh-CN" altLang="en-US" sz="2000" dirty="0">
                <a:latin typeface="Calibri" pitchFamily="34" charset="0"/>
                <a:sym typeface="Wingdings" pitchFamily="2" charset="2"/>
              </a:rPr>
              <a:t>补选（只能补选，不能退选，只有最后一天）</a:t>
            </a:r>
            <a:endParaRPr lang="en-US" altLang="zh-CN" sz="2000" dirty="0">
              <a:latin typeface="Calibri" pitchFamily="34" charset="0"/>
              <a:sym typeface="Wingdings" pitchFamily="2" charset="2"/>
            </a:endParaRPr>
          </a:p>
          <a:p>
            <a:pPr>
              <a:lnSpc>
                <a:spcPct val="130000"/>
              </a:lnSpc>
            </a:pPr>
            <a:endParaRPr lang="en-US" altLang="zh-CN" sz="2000" dirty="0">
              <a:latin typeface="Calibri" pitchFamily="34" charset="0"/>
              <a:sym typeface="Wingdings" pitchFamily="2" charset="2"/>
            </a:endParaRPr>
          </a:p>
          <a:p>
            <a:pPr>
              <a:lnSpc>
                <a:spcPct val="130000"/>
              </a:lnSpc>
            </a:pPr>
            <a:r>
              <a:rPr lang="zh-CN" altLang="en-US" sz="2000" dirty="0">
                <a:latin typeface="Calibri" pitchFamily="34" charset="0"/>
                <a:sym typeface="Wingdings" pitchFamily="2" charset="2"/>
              </a:rPr>
              <a:t>抽签阶段之后选上的课就是最终的选课结果，如果想退选请务必在补退选阶段退课，在补选阶段（最后一天）只能补选，不能退选。</a:t>
            </a:r>
            <a:endParaRPr lang="en-US" altLang="zh-CN" sz="2000" dirty="0">
              <a:latin typeface="Calibri" pitchFamily="34" charset="0"/>
              <a:sym typeface="Wingdings" pitchFamily="2" charset="2"/>
            </a:endParaRPr>
          </a:p>
          <a:p>
            <a:endParaRPr lang="en-US" altLang="zh-CN" dirty="0">
              <a:solidFill>
                <a:srgbClr val="FF0000"/>
              </a:solidFill>
              <a:latin typeface="Calibri" pitchFamily="34"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3"/>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Effect transition="in" filter="fade">
                                      <p:cBhvr>
                                        <p:cTn id="9"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Rot="1" noChangeArrowheads="1"/>
          </p:cNvSpPr>
          <p:nvPr>
            <p:ph type="title"/>
          </p:nvPr>
        </p:nvSpPr>
        <p:spPr>
          <a:xfrm>
            <a:off x="395288" y="549275"/>
            <a:ext cx="8229600" cy="1143000"/>
          </a:xfrm>
        </p:spPr>
        <p:txBody>
          <a:bodyPr/>
          <a:lstStyle/>
          <a:p>
            <a:r>
              <a:rPr lang="en-US" altLang="zh-CN" sz="4000" dirty="0" smtClean="0"/>
              <a:t>2017-2018</a:t>
            </a:r>
            <a:r>
              <a:rPr lang="zh-CN" altLang="en-US" sz="4000" dirty="0" smtClean="0"/>
              <a:t>第一</a:t>
            </a:r>
            <a:r>
              <a:rPr lang="zh-CN" altLang="en-US" sz="4000" dirty="0"/>
              <a:t>学期本科生</a:t>
            </a:r>
            <a:br>
              <a:rPr lang="zh-CN" altLang="en-US" sz="4000" dirty="0"/>
            </a:br>
            <a:r>
              <a:rPr lang="zh-CN" altLang="en-US" sz="4000" dirty="0"/>
              <a:t>网上选课时间安排</a:t>
            </a:r>
          </a:p>
        </p:txBody>
      </p:sp>
      <p:graphicFrame>
        <p:nvGraphicFramePr>
          <p:cNvPr id="5" name="表格 4"/>
          <p:cNvGraphicFramePr>
            <a:graphicFrameLocks noGrp="1"/>
          </p:cNvGraphicFramePr>
          <p:nvPr/>
        </p:nvGraphicFramePr>
        <p:xfrm>
          <a:off x="357158" y="1928802"/>
          <a:ext cx="8286807" cy="3931053"/>
        </p:xfrm>
        <a:graphic>
          <a:graphicData uri="http://schemas.openxmlformats.org/drawingml/2006/table">
            <a:tbl>
              <a:tblPr/>
              <a:tblGrid>
                <a:gridCol w="1697961"/>
                <a:gridCol w="2445443"/>
                <a:gridCol w="2571768"/>
                <a:gridCol w="1571635"/>
              </a:tblGrid>
              <a:tr h="561579">
                <a:tc>
                  <a:txBody>
                    <a:bodyPr/>
                    <a:lstStyle/>
                    <a:p>
                      <a:r>
                        <a:rPr lang="zh-CN" altLang="en-US" sz="1700" dirty="0">
                          <a:solidFill>
                            <a:srgbClr val="000000"/>
                          </a:solidFill>
                        </a:rPr>
                        <a:t>选课阶段</a:t>
                      </a:r>
                    </a:p>
                  </a:txBody>
                  <a:tcPr marL="0" marR="0" marT="0" marB="0">
                    <a:lnL>
                      <a:noFill/>
                    </a:lnL>
                    <a:lnR>
                      <a:noFill/>
                    </a:lnR>
                    <a:lnT>
                      <a:noFill/>
                    </a:lnT>
                    <a:lnB>
                      <a:noFill/>
                    </a:lnB>
                    <a:solidFill>
                      <a:schemeClr val="tx2">
                        <a:lumMod val="20000"/>
                        <a:lumOff val="80000"/>
                      </a:schemeClr>
                    </a:solidFill>
                  </a:tcPr>
                </a:tc>
                <a:tc>
                  <a:txBody>
                    <a:bodyPr/>
                    <a:lstStyle/>
                    <a:p>
                      <a:r>
                        <a:rPr lang="zh-CN" altLang="en-US" sz="1700" dirty="0">
                          <a:solidFill>
                            <a:srgbClr val="000000"/>
                          </a:solidFill>
                        </a:rPr>
                        <a:t>开始时间</a:t>
                      </a:r>
                    </a:p>
                  </a:txBody>
                  <a:tcPr marL="0" marR="0" marT="0" marB="0">
                    <a:lnL>
                      <a:noFill/>
                    </a:lnL>
                    <a:lnR>
                      <a:noFill/>
                    </a:lnR>
                    <a:lnT>
                      <a:noFill/>
                    </a:lnT>
                    <a:lnB>
                      <a:noFill/>
                    </a:lnB>
                    <a:solidFill>
                      <a:schemeClr val="tx2">
                        <a:lumMod val="20000"/>
                        <a:lumOff val="80000"/>
                      </a:schemeClr>
                    </a:solidFill>
                  </a:tcPr>
                </a:tc>
                <a:tc>
                  <a:txBody>
                    <a:bodyPr/>
                    <a:lstStyle/>
                    <a:p>
                      <a:r>
                        <a:rPr lang="zh-CN" altLang="en-US" sz="1700">
                          <a:solidFill>
                            <a:srgbClr val="000000"/>
                          </a:solidFill>
                        </a:rPr>
                        <a:t>结束时间</a:t>
                      </a:r>
                    </a:p>
                  </a:txBody>
                  <a:tcPr marL="0" marR="0" marT="0" marB="0">
                    <a:lnL>
                      <a:noFill/>
                    </a:lnL>
                    <a:lnR>
                      <a:noFill/>
                    </a:lnR>
                    <a:lnT>
                      <a:noFill/>
                    </a:lnT>
                    <a:lnB>
                      <a:noFill/>
                    </a:lnB>
                    <a:solidFill>
                      <a:schemeClr val="tx2">
                        <a:lumMod val="20000"/>
                        <a:lumOff val="80000"/>
                      </a:schemeClr>
                    </a:solidFill>
                  </a:tcPr>
                </a:tc>
                <a:tc>
                  <a:txBody>
                    <a:bodyPr/>
                    <a:lstStyle/>
                    <a:p>
                      <a:r>
                        <a:rPr lang="zh-CN" altLang="en-US" sz="1700" dirty="0" smtClean="0">
                          <a:solidFill>
                            <a:srgbClr val="000000"/>
                          </a:solidFill>
                        </a:rPr>
                        <a:t>备注</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r>
              <a:tr h="561579">
                <a:tc>
                  <a:txBody>
                    <a:bodyPr/>
                    <a:lstStyle/>
                    <a:p>
                      <a:r>
                        <a:rPr lang="zh-CN" altLang="en-US" sz="1700" dirty="0" smtClean="0">
                          <a:solidFill>
                            <a:srgbClr val="000000"/>
                          </a:solidFill>
                        </a:rPr>
                        <a:t>维护选课计划</a:t>
                      </a:r>
                      <a:endParaRPr lang="zh-CN" altLang="en-US" sz="1700" dirty="0">
                        <a:solidFill>
                          <a:srgbClr val="000000"/>
                        </a:solidFill>
                      </a:endParaRPr>
                    </a:p>
                  </a:txBody>
                  <a:tcPr marL="0" marR="0" marT="0" marB="0">
                    <a:lnL>
                      <a:noFill/>
                    </a:lnL>
                    <a:lnR>
                      <a:noFill/>
                    </a:lnR>
                    <a:lnT>
                      <a:noFill/>
                    </a:lnT>
                    <a:lnB>
                      <a:noFill/>
                    </a:lnB>
                    <a:solidFill>
                      <a:srgbClr val="FF0000"/>
                    </a:solidFill>
                  </a:tcPr>
                </a:tc>
                <a:tc>
                  <a:txBody>
                    <a:bodyPr/>
                    <a:lstStyle/>
                    <a:p>
                      <a:r>
                        <a:rPr lang="zh-CN" altLang="en-US" sz="1700" dirty="0">
                          <a:solidFill>
                            <a:srgbClr val="000000"/>
                          </a:solidFill>
                        </a:rPr>
                        <a:t> </a:t>
                      </a:r>
                    </a:p>
                  </a:txBody>
                  <a:tcPr marL="0" marR="0" marT="0" marB="0">
                    <a:lnL>
                      <a:noFill/>
                    </a:lnL>
                    <a:lnR>
                      <a:noFill/>
                    </a:lnR>
                    <a:lnT>
                      <a:noFill/>
                    </a:lnT>
                    <a:lnB>
                      <a:noFill/>
                    </a:lnB>
                    <a:solidFill>
                      <a:srgbClr val="FF0000"/>
                    </a:solidFill>
                  </a:tcPr>
                </a:tc>
                <a:tc>
                  <a:txBody>
                    <a:bodyPr/>
                    <a:lstStyle/>
                    <a:p>
                      <a:r>
                        <a:rPr lang="zh-CN" altLang="en-US" sz="1700" dirty="0">
                          <a:solidFill>
                            <a:srgbClr val="000000"/>
                          </a:solidFill>
                        </a:rPr>
                        <a:t> </a:t>
                      </a:r>
                    </a:p>
                  </a:txBody>
                  <a:tcPr marL="0" marR="0" marT="0" marB="0">
                    <a:lnL>
                      <a:noFill/>
                    </a:lnL>
                    <a:lnR>
                      <a:noFill/>
                    </a:lnR>
                    <a:lnT>
                      <a:noFill/>
                    </a:lnT>
                    <a:lnB>
                      <a:noFill/>
                    </a:lnB>
                    <a:solidFill>
                      <a:srgbClr val="FF0000"/>
                    </a:solidFill>
                  </a:tcPr>
                </a:tc>
                <a:tc>
                  <a:txBody>
                    <a:bodyPr/>
                    <a:lstStyle/>
                    <a:p>
                      <a:r>
                        <a:rPr lang="zh-CN" altLang="en-US" sz="1700" dirty="0">
                          <a:solidFill>
                            <a:srgbClr val="000000"/>
                          </a:solidFill>
                        </a:rPr>
                        <a:t> </a:t>
                      </a:r>
                    </a:p>
                  </a:txBody>
                  <a:tcPr marL="0" marR="0" marT="0" marB="0">
                    <a:lnL>
                      <a:noFill/>
                    </a:lnL>
                    <a:lnR>
                      <a:noFill/>
                    </a:lnR>
                    <a:lnT>
                      <a:noFill/>
                    </a:lnT>
                    <a:lnB>
                      <a:noFill/>
                    </a:lnB>
                    <a:solidFill>
                      <a:srgbClr val="FF0000"/>
                    </a:solidFill>
                  </a:tcPr>
                </a:tc>
              </a:tr>
              <a:tr h="561579">
                <a:tc>
                  <a:txBody>
                    <a:bodyPr/>
                    <a:lstStyle/>
                    <a:p>
                      <a:r>
                        <a:rPr lang="zh-CN" altLang="en-US" sz="1700" dirty="0">
                          <a:solidFill>
                            <a:srgbClr val="000000"/>
                          </a:solidFill>
                        </a:rPr>
                        <a:t>预选</a:t>
                      </a: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2017</a:t>
                      </a:r>
                      <a:r>
                        <a:rPr lang="zh-CN" altLang="en-US" sz="1700" dirty="0" smtClean="0">
                          <a:solidFill>
                            <a:srgbClr val="000000"/>
                          </a:solidFill>
                        </a:rPr>
                        <a:t>年</a:t>
                      </a:r>
                      <a:r>
                        <a:rPr lang="en-US" altLang="zh-CN" sz="1700" dirty="0" smtClean="0">
                          <a:solidFill>
                            <a:srgbClr val="000000"/>
                          </a:solidFill>
                        </a:rPr>
                        <a:t>6</a:t>
                      </a:r>
                      <a:r>
                        <a:rPr lang="zh-CN" altLang="en-US" sz="1700" dirty="0" smtClean="0">
                          <a:solidFill>
                            <a:srgbClr val="000000"/>
                          </a:solidFill>
                        </a:rPr>
                        <a:t>月</a:t>
                      </a:r>
                      <a:r>
                        <a:rPr lang="en-US" altLang="zh-CN" sz="1700" dirty="0" smtClean="0">
                          <a:solidFill>
                            <a:srgbClr val="000000"/>
                          </a:solidFill>
                        </a:rPr>
                        <a:t>29</a:t>
                      </a:r>
                      <a:r>
                        <a:rPr lang="zh-CN" altLang="en-US" sz="1700" dirty="0" smtClean="0">
                          <a:solidFill>
                            <a:srgbClr val="000000"/>
                          </a:solidFill>
                        </a:rPr>
                        <a:t>早</a:t>
                      </a:r>
                      <a:r>
                        <a:rPr lang="en-US" altLang="zh-CN" sz="1700" dirty="0">
                          <a:solidFill>
                            <a:srgbClr val="000000"/>
                          </a:solidFill>
                        </a:rPr>
                        <a:t>8:00</a:t>
                      </a: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9</a:t>
                      </a:r>
                      <a:r>
                        <a:rPr lang="zh-CN" altLang="en-US" sz="1700" dirty="0" smtClean="0">
                          <a:solidFill>
                            <a:srgbClr val="000000"/>
                          </a:solidFill>
                        </a:rPr>
                        <a:t>日晚</a:t>
                      </a:r>
                      <a:r>
                        <a:rPr lang="en-US" altLang="zh-CN" sz="1700" dirty="0">
                          <a:solidFill>
                            <a:srgbClr val="000000"/>
                          </a:solidFill>
                        </a:rPr>
                        <a:t>17:00</a:t>
                      </a:r>
                    </a:p>
                  </a:txBody>
                  <a:tcPr marL="0" marR="0" marT="0" marB="0">
                    <a:lnL>
                      <a:noFill/>
                    </a:lnL>
                    <a:lnR>
                      <a:noFill/>
                    </a:lnR>
                    <a:lnT>
                      <a:noFill/>
                    </a:lnT>
                    <a:lnB>
                      <a:noFill/>
                    </a:lnB>
                    <a:solidFill>
                      <a:schemeClr val="tx1">
                        <a:lumMod val="40000"/>
                        <a:lumOff val="60000"/>
                      </a:schemeClr>
                    </a:solidFill>
                  </a:tcPr>
                </a:tc>
                <a:tc>
                  <a:txBody>
                    <a:bodyPr/>
                    <a:lstStyle/>
                    <a:p>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r>
              <a:tr h="561579">
                <a:tc>
                  <a:txBody>
                    <a:bodyPr/>
                    <a:lstStyle/>
                    <a:p>
                      <a:r>
                        <a:rPr lang="zh-CN" altLang="en-US" sz="1700" baseline="0" dirty="0">
                          <a:solidFill>
                            <a:srgbClr val="000000"/>
                          </a:solidFill>
                        </a:rPr>
                        <a:t>抽签</a:t>
                      </a:r>
                    </a:p>
                  </a:txBody>
                  <a:tcPr marL="0" marR="0" marT="0" marB="0">
                    <a:lnL>
                      <a:noFill/>
                    </a:lnL>
                    <a:lnR>
                      <a:noFill/>
                    </a:lnR>
                    <a:lnT>
                      <a:noFill/>
                    </a:lnT>
                    <a:lnB>
                      <a:noFill/>
                    </a:lnB>
                    <a:solidFill>
                      <a:schemeClr val="tx2">
                        <a:lumMod val="20000"/>
                        <a:lumOff val="80000"/>
                      </a:schemeClr>
                    </a:solidFill>
                  </a:tcPr>
                </a:tc>
                <a:tc>
                  <a:txBody>
                    <a:bodyPr/>
                    <a:lstStyle/>
                    <a:p>
                      <a:r>
                        <a:rPr lang="en-US" altLang="zh-CN" sz="1700" baseline="0" dirty="0" smtClean="0">
                          <a:solidFill>
                            <a:srgbClr val="000000"/>
                          </a:solidFill>
                        </a:rPr>
                        <a:t>2017</a:t>
                      </a:r>
                      <a:r>
                        <a:rPr lang="zh-CN" altLang="en-US" sz="1700" baseline="0" dirty="0" smtClean="0">
                          <a:solidFill>
                            <a:srgbClr val="000000"/>
                          </a:solidFill>
                        </a:rPr>
                        <a:t>年</a:t>
                      </a:r>
                      <a:r>
                        <a:rPr lang="en-US" altLang="zh-CN" sz="1700" baseline="0" dirty="0">
                          <a:solidFill>
                            <a:srgbClr val="000000"/>
                          </a:solidFill>
                        </a:rPr>
                        <a:t>9</a:t>
                      </a:r>
                      <a:r>
                        <a:rPr lang="zh-CN" altLang="en-US" sz="1700" baseline="0" dirty="0" smtClean="0">
                          <a:solidFill>
                            <a:srgbClr val="000000"/>
                          </a:solidFill>
                        </a:rPr>
                        <a:t>月</a:t>
                      </a:r>
                      <a:r>
                        <a:rPr lang="en-US" altLang="zh-CN" sz="1700" baseline="0" dirty="0" smtClean="0">
                          <a:solidFill>
                            <a:srgbClr val="000000"/>
                          </a:solidFill>
                        </a:rPr>
                        <a:t>9</a:t>
                      </a:r>
                      <a:r>
                        <a:rPr lang="zh-CN" altLang="en-US" sz="1700" baseline="0" dirty="0" smtClean="0">
                          <a:solidFill>
                            <a:srgbClr val="000000"/>
                          </a:solidFill>
                        </a:rPr>
                        <a:t>日</a:t>
                      </a:r>
                      <a:r>
                        <a:rPr lang="zh-CN" altLang="en-US" sz="1700" baseline="0" dirty="0">
                          <a:solidFill>
                            <a:srgbClr val="000000"/>
                          </a:solidFill>
                        </a:rPr>
                        <a:t>晚</a:t>
                      </a:r>
                      <a:r>
                        <a:rPr lang="en-US" altLang="zh-CN" sz="1700" baseline="0" dirty="0">
                          <a:solidFill>
                            <a:srgbClr val="000000"/>
                          </a:solidFill>
                        </a:rPr>
                        <a:t>17:00</a:t>
                      </a:r>
                    </a:p>
                  </a:txBody>
                  <a:tcPr marL="0" marR="0" marT="0" marB="0">
                    <a:lnL>
                      <a:noFill/>
                    </a:lnL>
                    <a:lnR>
                      <a:noFill/>
                    </a:lnR>
                    <a:lnT>
                      <a:noFill/>
                    </a:lnT>
                    <a:lnB>
                      <a:noFill/>
                    </a:lnB>
                    <a:solidFill>
                      <a:schemeClr val="tx2">
                        <a:lumMod val="20000"/>
                        <a:lumOff val="80000"/>
                      </a:schemeClr>
                    </a:solidFill>
                  </a:tcPr>
                </a:tc>
                <a:tc>
                  <a:txBody>
                    <a:bodyPr/>
                    <a:lstStyle/>
                    <a:p>
                      <a:r>
                        <a:rPr lang="en-US" altLang="zh-CN" sz="1700" baseline="0" dirty="0" smtClean="0">
                          <a:solidFill>
                            <a:srgbClr val="000000"/>
                          </a:solidFill>
                        </a:rPr>
                        <a:t>2016</a:t>
                      </a:r>
                      <a:r>
                        <a:rPr lang="zh-CN" altLang="en-US" sz="1700" baseline="0" dirty="0" smtClean="0">
                          <a:solidFill>
                            <a:srgbClr val="000000"/>
                          </a:solidFill>
                        </a:rPr>
                        <a:t>年</a:t>
                      </a:r>
                      <a:r>
                        <a:rPr lang="en-US" altLang="zh-CN" sz="1700" baseline="0" dirty="0">
                          <a:solidFill>
                            <a:srgbClr val="000000"/>
                          </a:solidFill>
                        </a:rPr>
                        <a:t>9</a:t>
                      </a:r>
                      <a:r>
                        <a:rPr lang="zh-CN" altLang="en-US" sz="1700" baseline="0" dirty="0">
                          <a:solidFill>
                            <a:srgbClr val="000000"/>
                          </a:solidFill>
                        </a:rPr>
                        <a:t>月</a:t>
                      </a:r>
                      <a:r>
                        <a:rPr lang="en-US" altLang="zh-CN" sz="1700" baseline="0" dirty="0" smtClean="0">
                          <a:solidFill>
                            <a:srgbClr val="000000"/>
                          </a:solidFill>
                        </a:rPr>
                        <a:t>10</a:t>
                      </a:r>
                      <a:r>
                        <a:rPr lang="zh-CN" altLang="en-US" sz="1700" baseline="0" dirty="0" smtClean="0">
                          <a:solidFill>
                            <a:srgbClr val="000000"/>
                          </a:solidFill>
                        </a:rPr>
                        <a:t>日</a:t>
                      </a:r>
                      <a:r>
                        <a:rPr lang="zh-CN" altLang="en-US" sz="1700" baseline="0" dirty="0">
                          <a:solidFill>
                            <a:srgbClr val="000000"/>
                          </a:solidFill>
                        </a:rPr>
                        <a:t>晚</a:t>
                      </a:r>
                      <a:r>
                        <a:rPr lang="en-US" altLang="zh-CN" sz="1700" baseline="0" dirty="0">
                          <a:solidFill>
                            <a:srgbClr val="000000"/>
                          </a:solidFill>
                        </a:rPr>
                        <a:t>17:00</a:t>
                      </a:r>
                    </a:p>
                  </a:txBody>
                  <a:tcPr marL="0" marR="0" marT="0" marB="0">
                    <a:lnL>
                      <a:noFill/>
                    </a:lnL>
                    <a:lnR>
                      <a:noFill/>
                    </a:lnR>
                    <a:lnT>
                      <a:noFill/>
                    </a:lnT>
                    <a:lnB>
                      <a:noFill/>
                    </a:lnB>
                    <a:solidFill>
                      <a:schemeClr val="tx2">
                        <a:lumMod val="20000"/>
                        <a:lumOff val="80000"/>
                      </a:schemeClr>
                    </a:solidFill>
                  </a:tcPr>
                </a:tc>
                <a:tc>
                  <a:txBody>
                    <a:bodyPr/>
                    <a:lstStyle/>
                    <a:p>
                      <a:r>
                        <a:rPr lang="zh-CN" altLang="en-US" sz="1700" baseline="0" dirty="0" smtClean="0">
                          <a:solidFill>
                            <a:srgbClr val="000000"/>
                          </a:solidFill>
                        </a:rPr>
                        <a:t>系统关闭</a:t>
                      </a:r>
                      <a:endParaRPr lang="zh-CN" altLang="en-US" sz="1700" baseline="0" dirty="0">
                        <a:solidFill>
                          <a:srgbClr val="000000"/>
                        </a:solidFill>
                      </a:endParaRPr>
                    </a:p>
                  </a:txBody>
                  <a:tcPr marL="0" marR="0" marT="0" marB="0">
                    <a:lnL>
                      <a:noFill/>
                    </a:lnL>
                    <a:lnR>
                      <a:noFill/>
                    </a:lnR>
                    <a:lnT>
                      <a:noFill/>
                    </a:lnT>
                    <a:lnB>
                      <a:noFill/>
                    </a:lnB>
                    <a:solidFill>
                      <a:schemeClr val="tx2">
                        <a:lumMod val="20000"/>
                        <a:lumOff val="80000"/>
                      </a:schemeClr>
                    </a:solidFill>
                  </a:tcPr>
                </a:tc>
              </a:tr>
              <a:tr h="561579">
                <a:tc>
                  <a:txBody>
                    <a:bodyPr/>
                    <a:lstStyle/>
                    <a:p>
                      <a:r>
                        <a:rPr lang="zh-CN" altLang="en-US" sz="1700" dirty="0">
                          <a:solidFill>
                            <a:srgbClr val="000000"/>
                          </a:solidFill>
                        </a:rPr>
                        <a:t>公布抽签结果</a:t>
                      </a: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a:solidFill>
                            <a:srgbClr val="000000"/>
                          </a:solidFill>
                        </a:rPr>
                        <a:t>月</a:t>
                      </a:r>
                      <a:r>
                        <a:rPr lang="en-US" altLang="zh-CN" sz="1700" dirty="0" smtClean="0">
                          <a:solidFill>
                            <a:srgbClr val="000000"/>
                          </a:solidFill>
                        </a:rPr>
                        <a:t>10</a:t>
                      </a:r>
                      <a:r>
                        <a:rPr lang="zh-CN" altLang="en-US" sz="1700" dirty="0" smtClean="0">
                          <a:solidFill>
                            <a:srgbClr val="000000"/>
                          </a:solidFill>
                        </a:rPr>
                        <a:t>日</a:t>
                      </a:r>
                      <a:r>
                        <a:rPr lang="zh-CN" altLang="en-US" sz="1700" dirty="0">
                          <a:solidFill>
                            <a:srgbClr val="000000"/>
                          </a:solidFill>
                        </a:rPr>
                        <a:t>晚</a:t>
                      </a:r>
                      <a:r>
                        <a:rPr lang="en-US" altLang="zh-CN" sz="1700" dirty="0">
                          <a:solidFill>
                            <a:srgbClr val="000000"/>
                          </a:solidFill>
                        </a:rPr>
                        <a:t>17:00</a:t>
                      </a: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a:solidFill>
                            <a:srgbClr val="000000"/>
                          </a:solidFill>
                        </a:rPr>
                        <a:t>月</a:t>
                      </a:r>
                      <a:r>
                        <a:rPr lang="en-US" altLang="zh-CN" sz="1700" dirty="0" smtClean="0">
                          <a:solidFill>
                            <a:srgbClr val="000000"/>
                          </a:solidFill>
                        </a:rPr>
                        <a:t>11</a:t>
                      </a:r>
                      <a:r>
                        <a:rPr lang="zh-CN" altLang="en-US" sz="1700" dirty="0" smtClean="0">
                          <a:solidFill>
                            <a:srgbClr val="000000"/>
                          </a:solidFill>
                        </a:rPr>
                        <a:t>日</a:t>
                      </a:r>
                      <a:r>
                        <a:rPr lang="zh-CN" altLang="en-US" sz="1700" dirty="0">
                          <a:solidFill>
                            <a:srgbClr val="000000"/>
                          </a:solidFill>
                        </a:rPr>
                        <a:t>早</a:t>
                      </a:r>
                      <a:r>
                        <a:rPr lang="en-US" altLang="zh-CN" sz="1700" dirty="0">
                          <a:solidFill>
                            <a:srgbClr val="000000"/>
                          </a:solidFill>
                        </a:rPr>
                        <a:t>8:00</a:t>
                      </a:r>
                    </a:p>
                  </a:txBody>
                  <a:tcPr marL="0" marR="0" marT="0" marB="0">
                    <a:lnL>
                      <a:noFill/>
                    </a:lnL>
                    <a:lnR>
                      <a:noFill/>
                    </a:lnR>
                    <a:lnT>
                      <a:noFill/>
                    </a:lnT>
                    <a:lnB>
                      <a:noFill/>
                    </a:lnB>
                    <a:solidFill>
                      <a:schemeClr val="tx1">
                        <a:lumMod val="40000"/>
                        <a:lumOff val="60000"/>
                      </a:schemeClr>
                    </a:solidFill>
                  </a:tcPr>
                </a:tc>
                <a:tc>
                  <a:txBody>
                    <a:bodyPr/>
                    <a:lstStyle/>
                    <a:p>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r>
              <a:tr h="561579">
                <a:tc>
                  <a:txBody>
                    <a:bodyPr/>
                    <a:lstStyle/>
                    <a:p>
                      <a:r>
                        <a:rPr lang="zh-CN" altLang="en-US" sz="1700" dirty="0">
                          <a:solidFill>
                            <a:srgbClr val="000000"/>
                          </a:solidFill>
                        </a:rPr>
                        <a:t>补退</a:t>
                      </a:r>
                      <a:r>
                        <a:rPr lang="zh-CN" altLang="en-US" sz="1700" dirty="0" smtClean="0">
                          <a:solidFill>
                            <a:srgbClr val="000000"/>
                          </a:solidFill>
                        </a:rPr>
                        <a:t>选第一阶段</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c>
                  <a:txBody>
                    <a:bodyPr/>
                    <a:lstStyle/>
                    <a:p>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a:solidFill>
                            <a:srgbClr val="000000"/>
                          </a:solidFill>
                        </a:rPr>
                        <a:t>月</a:t>
                      </a:r>
                      <a:r>
                        <a:rPr lang="en-US" altLang="zh-CN" sz="1700" dirty="0" smtClean="0">
                          <a:solidFill>
                            <a:srgbClr val="000000"/>
                          </a:solidFill>
                        </a:rPr>
                        <a:t>11</a:t>
                      </a:r>
                      <a:r>
                        <a:rPr lang="zh-CN" altLang="en-US" sz="1700" dirty="0" smtClean="0">
                          <a:solidFill>
                            <a:srgbClr val="000000"/>
                          </a:solidFill>
                        </a:rPr>
                        <a:t>日</a:t>
                      </a:r>
                      <a:r>
                        <a:rPr lang="zh-CN" altLang="en-US" sz="1700" dirty="0">
                          <a:solidFill>
                            <a:srgbClr val="000000"/>
                          </a:solidFill>
                        </a:rPr>
                        <a:t>早</a:t>
                      </a:r>
                      <a:r>
                        <a:rPr lang="en-US" altLang="zh-CN" sz="1700" dirty="0">
                          <a:solidFill>
                            <a:srgbClr val="000000"/>
                          </a:solidFill>
                        </a:rPr>
                        <a:t>8:00</a:t>
                      </a:r>
                    </a:p>
                  </a:txBody>
                  <a:tcPr marL="0" marR="0" marT="0" marB="0">
                    <a:lnL>
                      <a:noFill/>
                    </a:lnL>
                    <a:lnR>
                      <a:noFill/>
                    </a:lnR>
                    <a:lnT>
                      <a:noFill/>
                    </a:lnT>
                    <a:lnB>
                      <a:noFill/>
                    </a:lnB>
                    <a:solidFill>
                      <a:schemeClr val="tx2">
                        <a:lumMod val="20000"/>
                        <a:lumOff val="80000"/>
                      </a:schemeClr>
                    </a:solidFill>
                  </a:tcPr>
                </a:tc>
                <a:tc>
                  <a:txBody>
                    <a:bodyPr/>
                    <a:lstStyle/>
                    <a:p>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18</a:t>
                      </a:r>
                      <a:r>
                        <a:rPr lang="zh-CN" altLang="en-US" sz="1700" dirty="0" smtClean="0">
                          <a:solidFill>
                            <a:srgbClr val="000000"/>
                          </a:solidFill>
                        </a:rPr>
                        <a:t>日午</a:t>
                      </a:r>
                      <a:r>
                        <a:rPr lang="en-US" altLang="zh-CN" sz="1700" dirty="0" smtClean="0">
                          <a:solidFill>
                            <a:srgbClr val="000000"/>
                          </a:solidFill>
                        </a:rPr>
                        <a:t>12:00</a:t>
                      </a:r>
                      <a:endParaRPr lang="en-US" altLang="zh-CN" sz="1700" dirty="0">
                        <a:solidFill>
                          <a:srgbClr val="000000"/>
                        </a:solidFill>
                      </a:endParaRPr>
                    </a:p>
                  </a:txBody>
                  <a:tcPr marL="0" marR="0" marT="0" marB="0">
                    <a:lnL>
                      <a:noFill/>
                    </a:lnL>
                    <a:lnR>
                      <a:noFill/>
                    </a:lnR>
                    <a:lnT>
                      <a:noFill/>
                    </a:lnT>
                    <a:lnB>
                      <a:noFill/>
                    </a:lnB>
                    <a:solidFill>
                      <a:schemeClr val="tx2">
                        <a:lumMod val="20000"/>
                        <a:lumOff val="80000"/>
                      </a:schemeClr>
                    </a:solidFill>
                  </a:tcPr>
                </a:tc>
                <a:tc>
                  <a:txBody>
                    <a:bodyPr/>
                    <a:lstStyle/>
                    <a:p>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r>
              <a:tr h="561579">
                <a:tc>
                  <a:txBody>
                    <a:bodyPr/>
                    <a:lstStyle/>
                    <a:p>
                      <a:r>
                        <a:rPr lang="zh-CN" altLang="en-US" sz="1700" dirty="0" smtClean="0">
                          <a:solidFill>
                            <a:srgbClr val="000000"/>
                          </a:solidFill>
                        </a:rPr>
                        <a:t>系统维护</a:t>
                      </a: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18</a:t>
                      </a:r>
                      <a:r>
                        <a:rPr lang="zh-CN" altLang="en-US" sz="1700" dirty="0" smtClean="0">
                          <a:solidFill>
                            <a:srgbClr val="000000"/>
                          </a:solidFill>
                        </a:rPr>
                        <a:t>日午</a:t>
                      </a:r>
                      <a:r>
                        <a:rPr lang="en-US" altLang="zh-CN" sz="1700" dirty="0" smtClean="0">
                          <a:solidFill>
                            <a:srgbClr val="000000"/>
                          </a:solidFill>
                        </a:rPr>
                        <a:t>12:00</a:t>
                      </a:r>
                      <a:endParaRPr lang="en-US" altLang="zh-CN"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19</a:t>
                      </a:r>
                      <a:r>
                        <a:rPr lang="zh-CN" altLang="en-US" sz="1700" dirty="0" smtClean="0">
                          <a:solidFill>
                            <a:srgbClr val="000000"/>
                          </a:solidFill>
                        </a:rPr>
                        <a:t>日午</a:t>
                      </a:r>
                      <a:r>
                        <a:rPr lang="en-US" altLang="zh-CN" sz="1700" dirty="0" smtClean="0">
                          <a:solidFill>
                            <a:srgbClr val="000000"/>
                          </a:solidFill>
                        </a:rPr>
                        <a:t>12:00</a:t>
                      </a:r>
                      <a:endParaRPr lang="en-US" altLang="zh-CN"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r>
                        <a:rPr lang="zh-CN" altLang="en-US" sz="1700" dirty="0" smtClean="0">
                          <a:solidFill>
                            <a:srgbClr val="000000"/>
                          </a:solidFill>
                        </a:rPr>
                        <a:t>学生不能选课</a:t>
                      </a: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2017-2018</a:t>
            </a:r>
            <a:r>
              <a:rPr lang="zh-CN" altLang="en-US" dirty="0" smtClean="0"/>
              <a:t>第一学期本科生</a:t>
            </a:r>
            <a:br>
              <a:rPr lang="zh-CN" altLang="en-US" dirty="0" smtClean="0"/>
            </a:br>
            <a:r>
              <a:rPr lang="zh-CN" altLang="en-US" dirty="0" smtClean="0"/>
              <a:t>网上选课时间安排</a:t>
            </a:r>
            <a:endParaRPr lang="zh-CN" altLang="en-US" dirty="0"/>
          </a:p>
        </p:txBody>
      </p:sp>
      <p:graphicFrame>
        <p:nvGraphicFramePr>
          <p:cNvPr id="5" name="表格 4"/>
          <p:cNvGraphicFramePr>
            <a:graphicFrameLocks noGrp="1"/>
          </p:cNvGraphicFramePr>
          <p:nvPr/>
        </p:nvGraphicFramePr>
        <p:xfrm>
          <a:off x="357158" y="2143116"/>
          <a:ext cx="8286807" cy="3804074"/>
        </p:xfrm>
        <a:graphic>
          <a:graphicData uri="http://schemas.openxmlformats.org/drawingml/2006/table">
            <a:tbl>
              <a:tblPr/>
              <a:tblGrid>
                <a:gridCol w="1697961"/>
                <a:gridCol w="2516881"/>
                <a:gridCol w="2357454"/>
                <a:gridCol w="1714511"/>
              </a:tblGrid>
              <a:tr h="1071570">
                <a:tc>
                  <a:txBody>
                    <a:bodyPr/>
                    <a:lstStyle/>
                    <a:p>
                      <a:pPr algn="ctr"/>
                      <a:r>
                        <a:rPr lang="zh-CN" altLang="en-US" sz="1700" dirty="0">
                          <a:solidFill>
                            <a:srgbClr val="000000"/>
                          </a:solidFill>
                        </a:rPr>
                        <a:t>选课阶段</a:t>
                      </a:r>
                    </a:p>
                  </a:txBody>
                  <a:tcPr marL="0" marR="0" marT="0" marB="0">
                    <a:lnL>
                      <a:noFill/>
                    </a:lnL>
                    <a:lnR>
                      <a:noFill/>
                    </a:lnR>
                    <a:lnT>
                      <a:noFill/>
                    </a:lnT>
                    <a:lnB>
                      <a:noFill/>
                    </a:lnB>
                    <a:solidFill>
                      <a:schemeClr val="tx2">
                        <a:lumMod val="20000"/>
                        <a:lumOff val="80000"/>
                      </a:schemeClr>
                    </a:solidFill>
                  </a:tcPr>
                </a:tc>
                <a:tc>
                  <a:txBody>
                    <a:bodyPr/>
                    <a:lstStyle/>
                    <a:p>
                      <a:pPr algn="ctr"/>
                      <a:r>
                        <a:rPr lang="zh-CN" altLang="en-US" sz="1700" dirty="0">
                          <a:solidFill>
                            <a:srgbClr val="000000"/>
                          </a:solidFill>
                        </a:rPr>
                        <a:t>开始时间</a:t>
                      </a:r>
                    </a:p>
                  </a:txBody>
                  <a:tcPr marL="0" marR="0" marT="0" marB="0">
                    <a:lnL>
                      <a:noFill/>
                    </a:lnL>
                    <a:lnR>
                      <a:noFill/>
                    </a:lnR>
                    <a:lnT>
                      <a:noFill/>
                    </a:lnT>
                    <a:lnB>
                      <a:noFill/>
                    </a:lnB>
                    <a:solidFill>
                      <a:schemeClr val="tx2">
                        <a:lumMod val="20000"/>
                        <a:lumOff val="80000"/>
                      </a:schemeClr>
                    </a:solidFill>
                  </a:tcPr>
                </a:tc>
                <a:tc>
                  <a:txBody>
                    <a:bodyPr/>
                    <a:lstStyle/>
                    <a:p>
                      <a:pPr algn="ctr"/>
                      <a:r>
                        <a:rPr lang="zh-CN" altLang="en-US" sz="1700" dirty="0">
                          <a:solidFill>
                            <a:srgbClr val="000000"/>
                          </a:solidFill>
                        </a:rPr>
                        <a:t>结束时间</a:t>
                      </a:r>
                    </a:p>
                  </a:txBody>
                  <a:tcPr marL="0" marR="0" marT="0" marB="0">
                    <a:lnL>
                      <a:noFill/>
                    </a:lnL>
                    <a:lnR>
                      <a:noFill/>
                    </a:lnR>
                    <a:lnT>
                      <a:noFill/>
                    </a:lnT>
                    <a:lnB>
                      <a:noFill/>
                    </a:lnB>
                    <a:solidFill>
                      <a:schemeClr val="tx2">
                        <a:lumMod val="20000"/>
                        <a:lumOff val="80000"/>
                      </a:schemeClr>
                    </a:solidFill>
                  </a:tcPr>
                </a:tc>
                <a:tc>
                  <a:txBody>
                    <a:bodyPr/>
                    <a:lstStyle/>
                    <a:p>
                      <a:pPr algn="ctr"/>
                      <a:r>
                        <a:rPr lang="zh-CN" altLang="en-US" sz="1700" dirty="0" smtClean="0">
                          <a:solidFill>
                            <a:srgbClr val="000000"/>
                          </a:solidFill>
                        </a:rPr>
                        <a:t>备注</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r>
              <a:tr h="1125148">
                <a:tc>
                  <a:txBody>
                    <a:bodyPr/>
                    <a:lstStyle/>
                    <a:p>
                      <a:pPr algn="ctr"/>
                      <a:r>
                        <a:rPr lang="zh-CN" altLang="en-US" sz="1700" dirty="0" smtClean="0">
                          <a:solidFill>
                            <a:srgbClr val="000000"/>
                          </a:solidFill>
                        </a:rPr>
                        <a:t>补退选第二阶段</a:t>
                      </a: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700" dirty="0">
                          <a:solidFill>
                            <a:srgbClr val="000000"/>
                          </a:solidFill>
                        </a:rPr>
                        <a:t> </a:t>
                      </a:r>
                      <a:r>
                        <a:rPr lang="en-US" altLang="zh-CN" sz="1700" dirty="0" smtClean="0">
                          <a:solidFill>
                            <a:srgbClr val="000000"/>
                          </a:solidFill>
                        </a:rPr>
                        <a:t>2017</a:t>
                      </a:r>
                      <a:r>
                        <a:rPr lang="zh-CN" altLang="en-US" sz="1700" dirty="0" smtClean="0">
                          <a:solidFill>
                            <a:srgbClr val="000000"/>
                          </a:solidFill>
                        </a:rPr>
                        <a:t>年</a:t>
                      </a:r>
                      <a:r>
                        <a:rPr lang="en-US" altLang="zh-CN" sz="1700" dirty="0" smtClean="0">
                          <a:solidFill>
                            <a:srgbClr val="000000"/>
                          </a:solidFill>
                        </a:rPr>
                        <a:t>9</a:t>
                      </a:r>
                      <a:r>
                        <a:rPr lang="zh-CN" altLang="en-US" sz="1700" dirty="0" smtClean="0">
                          <a:solidFill>
                            <a:srgbClr val="000000"/>
                          </a:solidFill>
                        </a:rPr>
                        <a:t>月</a:t>
                      </a:r>
                      <a:r>
                        <a:rPr lang="en-US" altLang="zh-CN" sz="1700" dirty="0" smtClean="0">
                          <a:solidFill>
                            <a:srgbClr val="000000"/>
                          </a:solidFill>
                        </a:rPr>
                        <a:t>19</a:t>
                      </a:r>
                      <a:r>
                        <a:rPr lang="zh-CN" altLang="en-US" sz="1700" dirty="0" smtClean="0">
                          <a:solidFill>
                            <a:srgbClr val="000000"/>
                          </a:solidFill>
                        </a:rPr>
                        <a:t>日午</a:t>
                      </a:r>
                      <a:r>
                        <a:rPr lang="en-US" altLang="zh-CN" sz="1700" dirty="0" smtClean="0">
                          <a:solidFill>
                            <a:srgbClr val="000000"/>
                          </a:solidFill>
                        </a:rPr>
                        <a:t>12:00</a:t>
                      </a:r>
                    </a:p>
                    <a:p>
                      <a:pPr algn="ct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700" dirty="0">
                          <a:solidFill>
                            <a:srgbClr val="000000"/>
                          </a:solidFill>
                        </a:rPr>
                        <a:t> </a:t>
                      </a:r>
                      <a:r>
                        <a:rPr lang="en-US" altLang="zh-CN" sz="1700" dirty="0" smtClean="0">
                          <a:solidFill>
                            <a:srgbClr val="000000"/>
                          </a:solidFill>
                        </a:rPr>
                        <a:t>2017</a:t>
                      </a:r>
                      <a:r>
                        <a:rPr lang="zh-CN" altLang="en-US" sz="1700" dirty="0" smtClean="0">
                          <a:solidFill>
                            <a:srgbClr val="000000"/>
                          </a:solidFill>
                        </a:rPr>
                        <a:t>年</a:t>
                      </a:r>
                      <a:r>
                        <a:rPr lang="en-US" altLang="zh-CN" sz="1700" dirty="0" smtClean="0">
                          <a:solidFill>
                            <a:srgbClr val="000000"/>
                          </a:solidFill>
                        </a:rPr>
                        <a:t>9</a:t>
                      </a:r>
                      <a:r>
                        <a:rPr lang="zh-CN" altLang="en-US" sz="1700" dirty="0" smtClean="0">
                          <a:solidFill>
                            <a:srgbClr val="000000"/>
                          </a:solidFill>
                        </a:rPr>
                        <a:t>月</a:t>
                      </a:r>
                      <a:r>
                        <a:rPr lang="en-US" altLang="zh-CN" sz="1700" dirty="0" smtClean="0">
                          <a:solidFill>
                            <a:srgbClr val="000000"/>
                          </a:solidFill>
                        </a:rPr>
                        <a:t>24</a:t>
                      </a:r>
                      <a:r>
                        <a:rPr lang="zh-CN" altLang="en-US" sz="1700" dirty="0" smtClean="0">
                          <a:solidFill>
                            <a:srgbClr val="000000"/>
                          </a:solidFill>
                        </a:rPr>
                        <a:t>日早</a:t>
                      </a:r>
                      <a:r>
                        <a:rPr lang="en-US" altLang="zh-CN" sz="1700" dirty="0" smtClean="0">
                          <a:solidFill>
                            <a:srgbClr val="000000"/>
                          </a:solidFill>
                        </a:rPr>
                        <a:t>8:00</a:t>
                      </a:r>
                    </a:p>
                    <a:p>
                      <a:pPr algn="ct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pPr algn="ctr"/>
                      <a:r>
                        <a:rPr lang="zh-CN" altLang="en-US" sz="1700" dirty="0">
                          <a:solidFill>
                            <a:srgbClr val="000000"/>
                          </a:solidFill>
                        </a:rPr>
                        <a:t> </a:t>
                      </a:r>
                      <a:r>
                        <a:rPr lang="zh-CN" altLang="en-US" sz="1700" dirty="0" smtClean="0">
                          <a:solidFill>
                            <a:srgbClr val="000000"/>
                          </a:solidFill>
                        </a:rPr>
                        <a:t>开放跨院系选课名额</a:t>
                      </a: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r>
              <a:tr h="803678">
                <a:tc>
                  <a:txBody>
                    <a:bodyPr/>
                    <a:lstStyle/>
                    <a:p>
                      <a:pPr algn="ctr"/>
                      <a:r>
                        <a:rPr lang="zh-CN" altLang="en-US" sz="1700" dirty="0">
                          <a:solidFill>
                            <a:srgbClr val="000000"/>
                          </a:solidFill>
                        </a:rPr>
                        <a:t>补</a:t>
                      </a:r>
                      <a:r>
                        <a:rPr lang="zh-CN" altLang="en-US" sz="1700" dirty="0" smtClean="0">
                          <a:solidFill>
                            <a:srgbClr val="000000"/>
                          </a:solidFill>
                        </a:rPr>
                        <a:t>选</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c>
                  <a:txBody>
                    <a:bodyPr/>
                    <a:lstStyle/>
                    <a:p>
                      <a:pPr algn="ctr"/>
                      <a:r>
                        <a:rPr lang="en-US" altLang="zh-CN" sz="1700" dirty="0" smtClean="0">
                          <a:solidFill>
                            <a:srgbClr val="000000"/>
                          </a:solidFill>
                        </a:rPr>
                        <a:t>201</a:t>
                      </a:r>
                      <a:r>
                        <a:rPr lang="zh-CN" altLang="en-US" sz="1700" dirty="0" smtClean="0">
                          <a:solidFill>
                            <a:srgbClr val="000000"/>
                          </a:solidFill>
                        </a:rPr>
                        <a:t>年</a:t>
                      </a:r>
                      <a:r>
                        <a:rPr lang="en-US" altLang="zh-CN" sz="1700" dirty="0" smtClean="0">
                          <a:solidFill>
                            <a:srgbClr val="000000"/>
                          </a:solidFill>
                        </a:rPr>
                        <a:t>9</a:t>
                      </a:r>
                      <a:r>
                        <a:rPr lang="zh-CN" altLang="en-US" sz="1700" dirty="0" smtClean="0">
                          <a:solidFill>
                            <a:srgbClr val="000000"/>
                          </a:solidFill>
                        </a:rPr>
                        <a:t>月</a:t>
                      </a:r>
                      <a:r>
                        <a:rPr lang="en-US" altLang="zh-CN" sz="1700" dirty="0" smtClean="0">
                          <a:solidFill>
                            <a:srgbClr val="000000"/>
                          </a:solidFill>
                        </a:rPr>
                        <a:t>24</a:t>
                      </a:r>
                      <a:r>
                        <a:rPr lang="zh-CN" altLang="en-US" sz="1700" dirty="0" smtClean="0">
                          <a:solidFill>
                            <a:srgbClr val="000000"/>
                          </a:solidFill>
                        </a:rPr>
                        <a:t>早</a:t>
                      </a:r>
                      <a:r>
                        <a:rPr lang="en-US" altLang="zh-CN" sz="1700" dirty="0">
                          <a:solidFill>
                            <a:srgbClr val="000000"/>
                          </a:solidFill>
                        </a:rPr>
                        <a:t>8:00</a:t>
                      </a:r>
                    </a:p>
                  </a:txBody>
                  <a:tcPr marL="0" marR="0" marT="0" marB="0">
                    <a:lnL>
                      <a:noFill/>
                    </a:lnL>
                    <a:lnR>
                      <a:noFill/>
                    </a:lnR>
                    <a:lnT>
                      <a:noFill/>
                    </a:lnT>
                    <a:lnB>
                      <a:noFill/>
                    </a:lnB>
                    <a:solidFill>
                      <a:schemeClr val="tx2">
                        <a:lumMod val="20000"/>
                        <a:lumOff val="80000"/>
                      </a:schemeClr>
                    </a:solidFill>
                  </a:tcPr>
                </a:tc>
                <a:tc>
                  <a:txBody>
                    <a:bodyPr/>
                    <a:lstStyle/>
                    <a:p>
                      <a:pPr algn="ctr"/>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25</a:t>
                      </a:r>
                      <a:r>
                        <a:rPr lang="zh-CN" altLang="en-US" sz="1700" dirty="0" smtClean="0">
                          <a:solidFill>
                            <a:srgbClr val="000000"/>
                          </a:solidFill>
                        </a:rPr>
                        <a:t>日早</a:t>
                      </a:r>
                      <a:r>
                        <a:rPr lang="en-US" altLang="zh-CN" sz="1700" dirty="0" smtClean="0">
                          <a:solidFill>
                            <a:srgbClr val="000000"/>
                          </a:solidFill>
                        </a:rPr>
                        <a:t>10:00</a:t>
                      </a:r>
                      <a:endParaRPr lang="en-US" altLang="zh-CN" sz="1700" dirty="0">
                        <a:solidFill>
                          <a:srgbClr val="000000"/>
                        </a:solidFill>
                      </a:endParaRPr>
                    </a:p>
                  </a:txBody>
                  <a:tcPr marL="0" marR="0" marT="0" marB="0">
                    <a:lnL>
                      <a:noFill/>
                    </a:lnL>
                    <a:lnR>
                      <a:noFill/>
                    </a:lnR>
                    <a:lnT>
                      <a:noFill/>
                    </a:lnT>
                    <a:lnB>
                      <a:noFill/>
                    </a:lnB>
                    <a:solidFill>
                      <a:schemeClr val="tx2">
                        <a:lumMod val="20000"/>
                        <a:lumOff val="80000"/>
                      </a:schemeClr>
                    </a:solidFill>
                  </a:tcPr>
                </a:tc>
                <a:tc>
                  <a:txBody>
                    <a:bodyPr/>
                    <a:lstStyle/>
                    <a:p>
                      <a:pPr algn="ctr"/>
                      <a:r>
                        <a:rPr lang="zh-CN" altLang="en-US" sz="1700" dirty="0" smtClean="0">
                          <a:solidFill>
                            <a:srgbClr val="000000"/>
                          </a:solidFill>
                        </a:rPr>
                        <a:t>不能退选</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r>
              <a:tr h="803678">
                <a:tc>
                  <a:txBody>
                    <a:bodyPr/>
                    <a:lstStyle/>
                    <a:p>
                      <a:pPr algn="ctr"/>
                      <a:r>
                        <a:rPr lang="zh-CN" altLang="en-US" sz="1700" dirty="0" smtClean="0">
                          <a:solidFill>
                            <a:srgbClr val="000000"/>
                          </a:solidFill>
                        </a:rPr>
                        <a:t>选课系统关闭</a:t>
                      </a:r>
                      <a:endParaRPr lang="zh-CN" altLang="en-US" sz="1700" dirty="0">
                        <a:solidFill>
                          <a:srgbClr val="000000"/>
                        </a:solidFill>
                      </a:endParaRPr>
                    </a:p>
                  </a:txBody>
                  <a:tcPr marL="0" marR="0" marT="0" marB="0">
                    <a:lnL>
                      <a:noFill/>
                    </a:lnL>
                    <a:lnR>
                      <a:noFill/>
                    </a:lnR>
                    <a:lnT>
                      <a:noFill/>
                    </a:lnT>
                    <a:lnB>
                      <a:noFill/>
                    </a:lnB>
                    <a:solidFill>
                      <a:srgbClr val="FF0000"/>
                    </a:solidFill>
                  </a:tcPr>
                </a:tc>
                <a:tc>
                  <a:txBody>
                    <a:bodyPr/>
                    <a:lstStyle/>
                    <a:p>
                      <a:pPr algn="ctr"/>
                      <a:r>
                        <a:rPr lang="en-US" altLang="zh-CN" sz="1700" dirty="0" smtClean="0">
                          <a:solidFill>
                            <a:srgbClr val="000000"/>
                          </a:solidFill>
                        </a:rPr>
                        <a:t>2017</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25</a:t>
                      </a:r>
                      <a:r>
                        <a:rPr lang="zh-CN" altLang="en-US" sz="1700" dirty="0" smtClean="0">
                          <a:solidFill>
                            <a:srgbClr val="000000"/>
                          </a:solidFill>
                        </a:rPr>
                        <a:t>日早</a:t>
                      </a:r>
                      <a:r>
                        <a:rPr lang="en-US" altLang="zh-CN" sz="1700" dirty="0" smtClean="0">
                          <a:solidFill>
                            <a:srgbClr val="000000"/>
                          </a:solidFill>
                        </a:rPr>
                        <a:t>10:00</a:t>
                      </a:r>
                      <a:endParaRPr lang="en-US" altLang="zh-CN" sz="1700" dirty="0">
                        <a:solidFill>
                          <a:srgbClr val="000000"/>
                        </a:solidFill>
                      </a:endParaRPr>
                    </a:p>
                  </a:txBody>
                  <a:tcPr marL="0" marR="0" marT="0" marB="0">
                    <a:lnL>
                      <a:noFill/>
                    </a:lnL>
                    <a:lnR>
                      <a:noFill/>
                    </a:lnR>
                    <a:lnT>
                      <a:noFill/>
                    </a:lnT>
                    <a:lnB>
                      <a:noFill/>
                    </a:lnB>
                    <a:solidFill>
                      <a:srgbClr val="FF0000"/>
                    </a:solidFill>
                  </a:tcPr>
                </a:tc>
                <a:tc>
                  <a:txBody>
                    <a:bodyPr/>
                    <a:lstStyle/>
                    <a:p>
                      <a:pPr algn="ctr"/>
                      <a:endParaRPr lang="en-US" altLang="zh-CN" sz="1700" dirty="0">
                        <a:solidFill>
                          <a:srgbClr val="000000"/>
                        </a:solidFill>
                      </a:endParaRPr>
                    </a:p>
                  </a:txBody>
                  <a:tcPr marL="0" marR="0" marT="0" marB="0">
                    <a:lnL>
                      <a:noFill/>
                    </a:lnL>
                    <a:lnR>
                      <a:noFill/>
                    </a:lnR>
                    <a:lnT>
                      <a:noFill/>
                    </a:lnT>
                    <a:lnB>
                      <a:noFill/>
                    </a:lnB>
                    <a:solidFill>
                      <a:srgbClr val="FF0000"/>
                    </a:solidFill>
                  </a:tcPr>
                </a:tc>
                <a:tc>
                  <a:txBody>
                    <a:bodyPr/>
                    <a:lstStyle/>
                    <a:p>
                      <a:pPr algn="ctr"/>
                      <a:r>
                        <a:rPr lang="zh-CN" altLang="en-US" sz="1700" dirty="0" smtClean="0">
                          <a:solidFill>
                            <a:srgbClr val="000000"/>
                          </a:solidFill>
                        </a:rPr>
                        <a:t>选课结束</a:t>
                      </a:r>
                      <a:endParaRPr lang="zh-CN" altLang="en-US" sz="1700" dirty="0">
                        <a:solidFill>
                          <a:srgbClr val="000000"/>
                        </a:solidFill>
                      </a:endParaRPr>
                    </a:p>
                  </a:txBody>
                  <a:tcPr marL="0" marR="0" marT="0" marB="0">
                    <a:lnL>
                      <a:noFill/>
                    </a:lnL>
                    <a:lnR>
                      <a:noFill/>
                    </a:lnR>
                    <a:lnT>
                      <a:noFill/>
                    </a:lnT>
                    <a:lnB>
                      <a:noFill/>
                    </a:lnB>
                    <a:solidFill>
                      <a:srgbClr val="FF0000"/>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124075" y="476250"/>
            <a:ext cx="4654550" cy="762000"/>
          </a:xfrm>
          <a:prstGeom prst="rect">
            <a:avLst/>
          </a:prstGeom>
          <a:noFill/>
          <a:ln w="9525">
            <a:noFill/>
            <a:miter lim="800000"/>
            <a:headEnd/>
            <a:tailEnd/>
          </a:ln>
        </p:spPr>
        <p:txBody>
          <a:bodyPr wrap="none">
            <a:spAutoFit/>
          </a:bodyPr>
          <a:lstStyle/>
          <a:p>
            <a:r>
              <a:rPr lang="zh-CN" altLang="en-US" sz="4400">
                <a:latin typeface="Calibri" pitchFamily="34" charset="0"/>
              </a:rPr>
              <a:t>维护选课计划流程</a:t>
            </a:r>
          </a:p>
        </p:txBody>
      </p:sp>
      <p:pic>
        <p:nvPicPr>
          <p:cNvPr id="7171" name="图片 2" descr="维护选课计划.jpg"/>
          <p:cNvPicPr>
            <a:picLocks noChangeAspect="1"/>
          </p:cNvPicPr>
          <p:nvPr/>
        </p:nvPicPr>
        <p:blipFill>
          <a:blip r:embed="rId2"/>
          <a:srcRect/>
          <a:stretch>
            <a:fillRect/>
          </a:stretch>
        </p:blipFill>
        <p:spPr bwMode="auto">
          <a:xfrm>
            <a:off x="2124075" y="1341438"/>
            <a:ext cx="5041900" cy="4824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descr="选课帮助.jpg"/>
          <p:cNvPicPr>
            <a:picLocks noChangeAspect="1"/>
          </p:cNvPicPr>
          <p:nvPr/>
        </p:nvPicPr>
        <p:blipFill>
          <a:blip r:embed="rId2"/>
          <a:srcRect/>
          <a:stretch>
            <a:fillRect/>
          </a:stretch>
        </p:blipFill>
        <p:spPr bwMode="auto">
          <a:xfrm>
            <a:off x="0" y="2060575"/>
            <a:ext cx="9144000" cy="4797425"/>
          </a:xfrm>
          <a:prstGeom prst="rect">
            <a:avLst/>
          </a:prstGeom>
          <a:noFill/>
          <a:ln w="9525">
            <a:noFill/>
            <a:miter lim="800000"/>
            <a:headEnd/>
            <a:tailEnd/>
          </a:ln>
        </p:spPr>
      </p:pic>
      <p:sp>
        <p:nvSpPr>
          <p:cNvPr id="8195" name="TextBox 2"/>
          <p:cNvSpPr txBox="1">
            <a:spLocks noChangeArrowheads="1"/>
          </p:cNvSpPr>
          <p:nvPr/>
        </p:nvSpPr>
        <p:spPr bwMode="auto">
          <a:xfrm>
            <a:off x="2555875" y="476250"/>
            <a:ext cx="4699000" cy="769938"/>
          </a:xfrm>
          <a:prstGeom prst="rect">
            <a:avLst/>
          </a:prstGeom>
          <a:noFill/>
          <a:ln w="9525">
            <a:noFill/>
            <a:miter lim="800000"/>
            <a:headEnd/>
            <a:tailEnd/>
          </a:ln>
        </p:spPr>
        <p:txBody>
          <a:bodyPr wrap="none">
            <a:spAutoFit/>
          </a:bodyPr>
          <a:lstStyle/>
          <a:p>
            <a:r>
              <a:rPr lang="zh-CN" altLang="en-US" sz="4400">
                <a:latin typeface="Calibri" pitchFamily="34" charset="0"/>
              </a:rPr>
              <a:t>进入维护选课计划</a:t>
            </a:r>
          </a:p>
        </p:txBody>
      </p:sp>
      <p:sp>
        <p:nvSpPr>
          <p:cNvPr id="8196" name="TextBox 3"/>
          <p:cNvSpPr txBox="1">
            <a:spLocks noChangeArrowheads="1"/>
          </p:cNvSpPr>
          <p:nvPr/>
        </p:nvSpPr>
        <p:spPr bwMode="auto">
          <a:xfrm>
            <a:off x="323850" y="1484313"/>
            <a:ext cx="6878638" cy="369887"/>
          </a:xfrm>
          <a:prstGeom prst="rect">
            <a:avLst/>
          </a:prstGeom>
          <a:noFill/>
          <a:ln w="9525">
            <a:noFill/>
            <a:miter lim="800000"/>
            <a:headEnd/>
            <a:tailEnd/>
          </a:ln>
        </p:spPr>
        <p:txBody>
          <a:bodyPr wrap="none">
            <a:spAutoFit/>
          </a:bodyPr>
          <a:lstStyle/>
          <a:p>
            <a:r>
              <a:rPr lang="zh-CN" altLang="en-US">
                <a:latin typeface="Calibri" pitchFamily="34" charset="0"/>
              </a:rPr>
              <a:t>点击选课网站右上角“维护选课计划”，可进入选课计划维护页面</a:t>
            </a:r>
          </a:p>
        </p:txBody>
      </p:sp>
      <p:sp>
        <p:nvSpPr>
          <p:cNvPr id="5" name="椭圆 4"/>
          <p:cNvSpPr/>
          <p:nvPr/>
        </p:nvSpPr>
        <p:spPr>
          <a:xfrm>
            <a:off x="5795963" y="4508500"/>
            <a:ext cx="1871662" cy="7921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1403350" y="3357563"/>
            <a:ext cx="1152525"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4500563" y="2205038"/>
            <a:ext cx="719137" cy="431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5211</TotalTime>
  <Words>2328</Words>
  <Application>Microsoft Office PowerPoint</Application>
  <PresentationFormat>全屏显示(4:3)</PresentationFormat>
  <Paragraphs>214</Paragraphs>
  <Slides>38</Slides>
  <Notes>0</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古瓶荷花</vt:lpstr>
      <vt:lpstr>北京大学医学预科选课指导</vt:lpstr>
      <vt:lpstr>医预信息化管理</vt:lpstr>
      <vt:lpstr>幻灯片 3</vt:lpstr>
      <vt:lpstr>幻灯片 4</vt:lpstr>
      <vt:lpstr>幻灯片 5</vt:lpstr>
      <vt:lpstr>2017-2018第一学期本科生 网上选课时间安排</vt:lpstr>
      <vt:lpstr>2017-2018第一学期本科生 网上选课时间安排</vt:lpstr>
      <vt:lpstr>幻灯片 8</vt:lpstr>
      <vt:lpstr>幻灯片 9</vt:lpstr>
      <vt:lpstr>幻灯片 10</vt:lpstr>
      <vt:lpstr>幻灯片 11</vt:lpstr>
      <vt:lpstr>选课计划注意事项</vt:lpstr>
      <vt:lpstr>幻灯片 13</vt:lpstr>
      <vt:lpstr>幻灯片 14</vt:lpstr>
      <vt:lpstr>幻灯片 15</vt:lpstr>
      <vt:lpstr>抽签</vt:lpstr>
      <vt:lpstr>预选注意事项</vt:lpstr>
      <vt:lpstr>幻灯片 18</vt:lpstr>
      <vt:lpstr>幻灯片 19</vt:lpstr>
      <vt:lpstr>查看选课结果注意事项</vt:lpstr>
      <vt:lpstr>补退选流程</vt:lpstr>
      <vt:lpstr>补退选注意事项</vt:lpstr>
      <vt:lpstr>幻灯片 23</vt:lpstr>
      <vt:lpstr>补选注意事项</vt:lpstr>
      <vt:lpstr>电子版课表</vt:lpstr>
      <vt:lpstr>温馨提示</vt:lpstr>
      <vt:lpstr>幻灯片 27</vt:lpstr>
      <vt:lpstr>幻灯片 28</vt:lpstr>
      <vt:lpstr>4 高等数学  不同专业学分要求</vt:lpstr>
      <vt:lpstr>5  普通化学实验B</vt:lpstr>
      <vt:lpstr>6 计算机类课程  3学分</vt:lpstr>
      <vt:lpstr>关于自主选修学分要求</vt:lpstr>
      <vt:lpstr>幻灯片 33</vt:lpstr>
      <vt:lpstr>非常重要</vt:lpstr>
      <vt:lpstr>北京大学教务部通知</vt:lpstr>
      <vt:lpstr>温馨提示</vt:lpstr>
      <vt:lpstr>关于教学网的使用</vt:lpstr>
      <vt:lpstr>有问题请与我联系</vt:lpstr>
    </vt:vector>
  </TitlesOfParts>
  <Company>中国石油大学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本科生选课指南</dc:title>
  <dc:creator>Lenovo User</dc:creator>
  <cp:lastModifiedBy>dell</cp:lastModifiedBy>
  <cp:revision>135</cp:revision>
  <dcterms:created xsi:type="dcterms:W3CDTF">2010-07-14T13:28:40Z</dcterms:created>
  <dcterms:modified xsi:type="dcterms:W3CDTF">2017-09-08T06:35:56Z</dcterms:modified>
</cp:coreProperties>
</file>