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6" r:id="rId3"/>
    <p:sldId id="297" r:id="rId4"/>
    <p:sldId id="257" r:id="rId5"/>
    <p:sldId id="258" r:id="rId6"/>
    <p:sldId id="261" r:id="rId7"/>
    <p:sldId id="262" r:id="rId8"/>
    <p:sldId id="264" r:id="rId9"/>
    <p:sldId id="265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90" r:id="rId18"/>
    <p:sldId id="289" r:id="rId19"/>
    <p:sldId id="291" r:id="rId20"/>
    <p:sldId id="292" r:id="rId21"/>
    <p:sldId id="294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279" r:id="rId35"/>
    <p:sldId id="281" r:id="rId36"/>
    <p:sldId id="298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3F5A-D6F1-446A-8322-0166F3C5DC01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4FB4-D94C-4945-ABE7-412F323937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0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>
              <a:latin typeface="Calibri Light" panose="020F0302020204030204" pitchFamily="34" charset="0"/>
            </a:endParaRPr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CEF5D5-E72B-4C5F-8BDC-AEBFA8C5F1F7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90463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03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7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3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1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9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8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02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8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A6DE-1C0C-4CCA-9226-E2818DA5BF72}" type="datetimeFigureOut">
              <a:rPr lang="zh-CN" altLang="en-US" smtClean="0"/>
              <a:t>2018-09-04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D40F-E1C7-459C-B1E0-F6ECE0AC9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0185" y="1925249"/>
            <a:ext cx="9144000" cy="2769413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录入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教学任务、教学进度表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操作说明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2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A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点击</a:t>
            </a:r>
            <a:r>
              <a:rPr lang="zh-CN" altLang="zh-CN" sz="2400" dirty="0"/>
              <a:t>课程</a:t>
            </a:r>
            <a:r>
              <a:rPr lang="zh-CN" altLang="zh-CN" sz="2400" dirty="0" smtClean="0"/>
              <a:t>名称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B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点击 </a:t>
            </a:r>
            <a:r>
              <a:rPr lang="en-US" altLang="zh-CN" sz="2400" dirty="0"/>
              <a:t>“</a:t>
            </a:r>
            <a:r>
              <a:rPr lang="zh-CN" altLang="zh-CN" sz="2400" dirty="0"/>
              <a:t>新建</a:t>
            </a:r>
            <a:r>
              <a:rPr lang="en-US" altLang="zh-CN" sz="2400" dirty="0"/>
              <a:t>”</a:t>
            </a:r>
            <a:endParaRPr lang="en-US" altLang="zh-CN" sz="2400" dirty="0" smtClean="0"/>
          </a:p>
          <a:p>
            <a:endParaRPr lang="en-US" altLang="zh-CN" dirty="0" smtClean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57131" y="2274628"/>
            <a:ext cx="3613762" cy="4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C</a:t>
            </a:r>
            <a:r>
              <a:rPr lang="zh-CN" altLang="en-US" sz="2400" dirty="0" smtClean="0"/>
              <a:t>、在</a:t>
            </a:r>
            <a:r>
              <a:rPr lang="zh-CN" altLang="zh-CN" sz="2400" dirty="0" smtClean="0"/>
              <a:t>弹</a:t>
            </a:r>
            <a:r>
              <a:rPr lang="zh-CN" altLang="zh-CN" sz="2400" dirty="0"/>
              <a:t>出</a:t>
            </a:r>
            <a:r>
              <a:rPr lang="zh-CN" altLang="zh-CN" sz="2400" dirty="0" smtClean="0"/>
              <a:t>对话框</a:t>
            </a:r>
            <a:r>
              <a:rPr lang="zh-CN" altLang="en-US" sz="2400" dirty="0" smtClean="0"/>
              <a:t>中，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填写带“</a:t>
            </a:r>
            <a:r>
              <a:rPr lang="en-US" altLang="zh-CN" sz="2400" dirty="0" smtClean="0"/>
              <a:t>*</a:t>
            </a:r>
            <a:r>
              <a:rPr lang="zh-CN" altLang="zh-CN" sz="2400" dirty="0" smtClean="0"/>
              <a:t>”必填项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D</a:t>
            </a:r>
            <a:r>
              <a:rPr lang="zh-CN" altLang="en-US" sz="2400" dirty="0"/>
              <a:t>、</a:t>
            </a:r>
            <a:r>
              <a:rPr lang="zh-CN" altLang="zh-CN" sz="2400" dirty="0"/>
              <a:t>点击“保存”</a:t>
            </a:r>
            <a:r>
              <a:rPr lang="zh-CN" altLang="en-US" sz="2400" dirty="0" smtClean="0"/>
              <a:t>，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zh-CN" dirty="0"/>
          </a:p>
          <a:p>
            <a:endParaRPr lang="en-US" altLang="zh-CN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52911" y="2337520"/>
            <a:ext cx="4847350" cy="45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E</a:t>
            </a:r>
            <a:r>
              <a:rPr lang="zh-CN" altLang="en-US" sz="2400" dirty="0" smtClean="0"/>
              <a:t>、点击其中一条教学任务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如：</a:t>
            </a:r>
            <a:r>
              <a:rPr lang="en-US" altLang="zh-CN" sz="2400" dirty="0" smtClean="0"/>
              <a:t>02-</a:t>
            </a:r>
            <a:r>
              <a:rPr lang="zh-CN" altLang="en-US" sz="2400" dirty="0" smtClean="0"/>
              <a:t>病理生理学</a:t>
            </a:r>
            <a:endParaRPr lang="en-US" altLang="zh-CN" sz="24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9520" y="2282810"/>
            <a:ext cx="5274310" cy="44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F</a:t>
            </a:r>
            <a:r>
              <a:rPr lang="zh-CN" altLang="en-US" sz="2400" dirty="0" smtClean="0"/>
              <a:t>：</a:t>
            </a:r>
            <a:r>
              <a:rPr lang="zh-CN" altLang="zh-CN" sz="2400" dirty="0"/>
              <a:t>调整行政</a:t>
            </a:r>
            <a:r>
              <a:rPr lang="zh-CN" altLang="zh-CN" sz="2400" dirty="0" smtClean="0"/>
              <a:t>班级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 smtClean="0"/>
              <a:t>f1</a:t>
            </a:r>
            <a:r>
              <a:rPr lang="zh-CN" altLang="en-US" sz="2000" dirty="0" smtClean="0"/>
              <a:t>：</a:t>
            </a:r>
            <a:r>
              <a:rPr lang="zh-CN" altLang="zh-CN" sz="2000" dirty="0"/>
              <a:t>点击</a:t>
            </a:r>
            <a:r>
              <a:rPr lang="zh-CN" altLang="zh-CN" sz="2000" dirty="0" smtClean="0"/>
              <a:t>“添加”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f2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搜索</a:t>
            </a:r>
            <a:r>
              <a:rPr lang="zh-CN" altLang="zh-CN" sz="2000" dirty="0"/>
              <a:t>班级</a:t>
            </a:r>
            <a:r>
              <a:rPr lang="zh-CN" altLang="zh-CN" sz="2000" dirty="0" smtClean="0"/>
              <a:t>名称，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zh-CN" sz="2000" dirty="0" smtClean="0"/>
              <a:t>班级</a:t>
            </a:r>
            <a:r>
              <a:rPr lang="zh-CN" altLang="zh-CN" sz="2000" dirty="0"/>
              <a:t>列表中可选择多个行政</a:t>
            </a:r>
            <a:r>
              <a:rPr lang="zh-CN" altLang="zh-CN" sz="2000" dirty="0" smtClean="0"/>
              <a:t>班</a:t>
            </a:r>
            <a:r>
              <a:rPr lang="en-US" altLang="zh-CN" sz="2000" dirty="0" smtClean="0"/>
              <a:t>:</a:t>
            </a:r>
          </a:p>
          <a:p>
            <a:pPr marL="0" indent="0">
              <a:buNone/>
            </a:pPr>
            <a:r>
              <a:rPr lang="en-US" altLang="zh-CN" sz="2000" dirty="0" smtClean="0"/>
              <a:t>f3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选上</a:t>
            </a:r>
            <a:r>
              <a:rPr lang="zh-CN" altLang="zh-CN" sz="2000" dirty="0"/>
              <a:t>的会显示</a:t>
            </a:r>
            <a:r>
              <a:rPr lang="zh-CN" altLang="zh-CN" sz="2000" dirty="0" smtClean="0"/>
              <a:t>在“已选中”</a:t>
            </a:r>
            <a:r>
              <a:rPr lang="zh-CN" altLang="zh-CN" sz="2000" dirty="0"/>
              <a:t>列表中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f4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点击</a:t>
            </a:r>
            <a:r>
              <a:rPr lang="zh-CN" altLang="zh-CN" sz="2000" dirty="0"/>
              <a:t>“确定”</a:t>
            </a:r>
            <a:endParaRPr lang="en-US" altLang="zh-CN" sz="2000" dirty="0" smtClean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73028" y="2398395"/>
            <a:ext cx="6737195" cy="44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F</a:t>
            </a:r>
            <a:r>
              <a:rPr lang="zh-CN" altLang="en-US" sz="2400" dirty="0" smtClean="0"/>
              <a:t>：</a:t>
            </a:r>
            <a:r>
              <a:rPr lang="zh-CN" altLang="zh-CN" sz="2400" dirty="0"/>
              <a:t>调整行政</a:t>
            </a:r>
            <a:r>
              <a:rPr lang="zh-CN" altLang="zh-CN" sz="2400" dirty="0" smtClean="0"/>
              <a:t>班级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 smtClean="0"/>
              <a:t>f5</a:t>
            </a:r>
            <a:r>
              <a:rPr lang="zh-CN" altLang="en-US" sz="2000" dirty="0" smtClean="0"/>
              <a:t>：确定</a:t>
            </a:r>
            <a:r>
              <a:rPr lang="zh-CN" altLang="zh-CN" sz="2000" dirty="0" smtClean="0"/>
              <a:t>选中</a:t>
            </a:r>
            <a:r>
              <a:rPr lang="zh-CN" altLang="zh-CN" sz="2000" dirty="0"/>
              <a:t>的班级会显示在上课班级列表中，如下</a:t>
            </a:r>
            <a:r>
              <a:rPr lang="zh-CN" altLang="zh-CN" sz="2000" dirty="0" smtClean="0"/>
              <a:t>：</a:t>
            </a:r>
            <a:endParaRPr lang="zh-CN" altLang="zh-CN" sz="2000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458976"/>
            <a:ext cx="8406161" cy="27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G</a:t>
            </a:r>
            <a:r>
              <a:rPr lang="zh-CN" altLang="en-US" sz="2400" dirty="0" smtClean="0"/>
              <a:t>：</a:t>
            </a:r>
            <a:r>
              <a:rPr lang="zh-CN" altLang="zh-CN" sz="2400" dirty="0"/>
              <a:t>调整上课周次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 smtClean="0"/>
              <a:t>g1</a:t>
            </a:r>
            <a:r>
              <a:rPr lang="zh-CN" altLang="en-US" sz="2000" dirty="0" smtClean="0"/>
              <a:t>：</a:t>
            </a:r>
            <a:r>
              <a:rPr lang="zh-CN" altLang="zh-CN" sz="2000" dirty="0"/>
              <a:t>鼠标选中具体上课周次，</a:t>
            </a:r>
            <a:r>
              <a:rPr lang="zh-CN" altLang="zh-CN" sz="2000" dirty="0" smtClean="0"/>
              <a:t>点击</a:t>
            </a:r>
            <a:r>
              <a:rPr lang="zh-CN" altLang="en-US" sz="2000" dirty="0" smtClean="0"/>
              <a:t>“</a:t>
            </a:r>
            <a:r>
              <a:rPr lang="zh-CN" altLang="zh-CN" sz="2000" dirty="0" smtClean="0"/>
              <a:t>编辑</a:t>
            </a:r>
            <a:r>
              <a:rPr lang="zh-CN" altLang="en-US" sz="2000" dirty="0" smtClean="0"/>
              <a:t>”</a:t>
            </a:r>
            <a:endParaRPr lang="zh-CN" altLang="zh-CN" sz="20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3465442"/>
            <a:ext cx="5384181" cy="19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G</a:t>
            </a:r>
            <a:r>
              <a:rPr lang="zh-CN" altLang="en-US" sz="2400" dirty="0" smtClean="0"/>
              <a:t>：</a:t>
            </a:r>
            <a:r>
              <a:rPr lang="zh-CN" altLang="zh-CN" sz="2400" dirty="0"/>
              <a:t>调整上课周次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 smtClean="0"/>
              <a:t>g2</a:t>
            </a:r>
            <a:r>
              <a:rPr lang="zh-CN" altLang="en-US" sz="2000" dirty="0" smtClean="0"/>
              <a:t>：</a:t>
            </a:r>
            <a:r>
              <a:rPr lang="zh-CN" altLang="zh-CN" sz="2000" dirty="0"/>
              <a:t>选择起止</a:t>
            </a:r>
            <a:r>
              <a:rPr lang="zh-CN" altLang="zh-CN" sz="2000" dirty="0" smtClean="0"/>
              <a:t>周</a:t>
            </a:r>
            <a:r>
              <a:rPr lang="zh-CN" altLang="en-US" sz="2000" dirty="0" smtClean="0"/>
              <a:t>（蓝色为选中，可拖选）</a:t>
            </a:r>
            <a:r>
              <a:rPr lang="zh-CN" altLang="zh-CN" sz="2000" dirty="0" smtClean="0"/>
              <a:t>，</a:t>
            </a:r>
            <a:r>
              <a:rPr lang="zh-CN" altLang="zh-CN" sz="2000" dirty="0"/>
              <a:t>并填写周</a:t>
            </a:r>
            <a:r>
              <a:rPr lang="zh-CN" altLang="zh-CN" sz="2000" dirty="0" smtClean="0"/>
              <a:t>学时</a:t>
            </a:r>
            <a:r>
              <a:rPr lang="zh-CN" altLang="en-US" sz="2000" dirty="0" smtClean="0"/>
              <a:t>，点击“确定”：</a:t>
            </a:r>
            <a:endParaRPr lang="zh-CN" altLang="zh-CN" sz="2000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3286078"/>
            <a:ext cx="6543907" cy="35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H</a:t>
            </a:r>
            <a:r>
              <a:rPr lang="zh-CN" altLang="en-US" sz="2400" dirty="0" smtClean="0"/>
              <a:t>：</a:t>
            </a:r>
            <a:r>
              <a:rPr lang="zh-CN" altLang="zh-CN" sz="2400" dirty="0"/>
              <a:t>增加上课教师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h1</a:t>
            </a:r>
            <a:r>
              <a:rPr lang="zh-CN" altLang="en-US" sz="2000" dirty="0" smtClean="0"/>
              <a:t>：</a:t>
            </a:r>
            <a:r>
              <a:rPr lang="zh-CN" altLang="zh-CN" sz="2000" dirty="0"/>
              <a:t>点击</a:t>
            </a:r>
            <a:r>
              <a:rPr lang="en-US" altLang="zh-CN" sz="2000" dirty="0"/>
              <a:t>“</a:t>
            </a:r>
            <a:r>
              <a:rPr lang="zh-CN" altLang="zh-CN" sz="2000" dirty="0"/>
              <a:t>新建</a:t>
            </a:r>
            <a:r>
              <a:rPr lang="en-US" altLang="zh-CN" sz="2000" dirty="0"/>
              <a:t>”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h2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用工</a:t>
            </a:r>
            <a:r>
              <a:rPr lang="zh-CN" altLang="zh-CN" sz="2000" dirty="0"/>
              <a:t>号、姓名和拼音模糊搜索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h3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选中</a:t>
            </a:r>
            <a:r>
              <a:rPr lang="zh-CN" altLang="zh-CN" sz="2000" dirty="0"/>
              <a:t>教师列表中的老师后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h4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设定</a:t>
            </a:r>
            <a:r>
              <a:rPr lang="zh-CN" altLang="zh-CN" sz="2000" dirty="0"/>
              <a:t>老师为</a:t>
            </a:r>
            <a:r>
              <a:rPr lang="en-US" altLang="zh-CN" sz="2000" dirty="0"/>
              <a:t>“</a:t>
            </a:r>
            <a:r>
              <a:rPr lang="zh-CN" altLang="zh-CN" sz="2000" dirty="0"/>
              <a:t>主讲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 “辅讲” </a:t>
            </a:r>
            <a:r>
              <a:rPr lang="en-US" altLang="zh-CN" sz="2000" dirty="0" smtClean="0"/>
              <a:t>“</a:t>
            </a:r>
            <a:r>
              <a:rPr lang="zh-CN" altLang="zh-CN" sz="2000" dirty="0"/>
              <a:t>辅导</a:t>
            </a:r>
            <a:r>
              <a:rPr lang="en-US" altLang="zh-CN" sz="2000" dirty="0" smtClean="0"/>
              <a:t>”</a:t>
            </a:r>
            <a:r>
              <a:rPr lang="zh-CN" altLang="en-US" sz="2000" dirty="0"/>
              <a:t>，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h5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点击</a:t>
            </a:r>
            <a:r>
              <a:rPr lang="zh-CN" altLang="zh-CN" sz="2000" dirty="0"/>
              <a:t>“确定”保存</a:t>
            </a:r>
          </a:p>
          <a:p>
            <a:pPr marL="0" indent="0">
              <a:buNone/>
            </a:pPr>
            <a:endParaRPr lang="zh-CN" altLang="zh-CN" sz="2400" dirty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698273" y="2408663"/>
            <a:ext cx="6493727" cy="44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 smtClean="0"/>
              <a:t>理论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实验课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理论</a:t>
            </a:r>
            <a:r>
              <a:rPr lang="en-US" altLang="zh-CN" dirty="0"/>
              <a:t>+</a:t>
            </a:r>
            <a:r>
              <a:rPr lang="zh-CN" altLang="zh-CN" dirty="0"/>
              <a:t>实验课</a:t>
            </a:r>
            <a:r>
              <a:rPr lang="zh-CN" altLang="en-US" dirty="0" smtClean="0"/>
              <a:t>：新建实验分组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A</a:t>
            </a:r>
            <a:r>
              <a:rPr lang="zh-CN" altLang="en-US" sz="2400" dirty="0" smtClean="0"/>
              <a:t>、点击某一条教学任务，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如</a:t>
            </a:r>
            <a:r>
              <a:rPr lang="en-US" altLang="zh-CN" sz="2400" dirty="0" smtClean="0"/>
              <a:t>04-</a:t>
            </a:r>
            <a:r>
              <a:rPr lang="zh-CN" altLang="en-US" sz="2400" dirty="0" smtClean="0"/>
              <a:t>病理生理学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B</a:t>
            </a:r>
            <a:r>
              <a:rPr lang="zh-CN" altLang="en-US" sz="2400" dirty="0" smtClean="0"/>
              <a:t>、点击“新建实验分组”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zh-CN" sz="2400" dirty="0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904786" y="2302122"/>
            <a:ext cx="6179525" cy="45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</a:t>
            </a:r>
            <a:r>
              <a:rPr lang="en-US" altLang="zh-CN" dirty="0"/>
              <a:t>+</a:t>
            </a:r>
            <a:r>
              <a:rPr lang="zh-CN" altLang="en-US" dirty="0"/>
              <a:t>实验课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理论</a:t>
            </a:r>
            <a:r>
              <a:rPr lang="en-US" altLang="zh-CN" dirty="0"/>
              <a:t>+</a:t>
            </a:r>
            <a:r>
              <a:rPr lang="zh-CN" altLang="zh-CN" dirty="0"/>
              <a:t>实验课</a:t>
            </a:r>
            <a:r>
              <a:rPr lang="zh-CN" altLang="en-US" dirty="0" smtClean="0"/>
              <a:t>：新建实验分组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C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示例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教学</a:t>
            </a:r>
            <a:r>
              <a:rPr lang="zh-CN" altLang="zh-CN" sz="2400" dirty="0"/>
              <a:t>任务一共</a:t>
            </a:r>
            <a:r>
              <a:rPr lang="en-US" altLang="zh-CN" sz="2400" dirty="0"/>
              <a:t>84</a:t>
            </a:r>
            <a:r>
              <a:rPr lang="zh-CN" altLang="zh-CN" sz="2400" dirty="0"/>
              <a:t>人，考虑到可以安排病生理实验的机能综合实验室的容量及个数，先平均分为三个实验组，每个实验组</a:t>
            </a:r>
            <a:r>
              <a:rPr lang="en-US" altLang="zh-CN" sz="2400" dirty="0"/>
              <a:t>28</a:t>
            </a:r>
            <a:r>
              <a:rPr lang="zh-CN" altLang="zh-CN" sz="2400" dirty="0"/>
              <a:t>人，人数可以调整，但要保证这三个实验组的总人数与理论教学任务的人数（即</a:t>
            </a:r>
            <a:r>
              <a:rPr lang="en-US" altLang="zh-CN" sz="2400" dirty="0"/>
              <a:t>84</a:t>
            </a:r>
            <a:r>
              <a:rPr lang="zh-CN" altLang="zh-CN" sz="2400" dirty="0"/>
              <a:t>）保持一致。</a:t>
            </a:r>
          </a:p>
          <a:p>
            <a:pPr marL="0" indent="0">
              <a:buNone/>
            </a:pP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260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39">
            <a:extLst>
              <a:ext uri="{FF2B5EF4-FFF2-40B4-BE49-F238E27FC236}">
                <a16:creationId xmlns:a16="http://schemas.microsoft.com/office/drawing/2014/main" id="{4145095F-88F5-4D96-9235-0291D64E27ED}"/>
              </a:ext>
            </a:extLst>
          </p:cNvPr>
          <p:cNvSpPr/>
          <p:nvPr/>
        </p:nvSpPr>
        <p:spPr>
          <a:xfrm>
            <a:off x="1588" y="27"/>
            <a:ext cx="1415720" cy="4627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91414" tIns="45707" rIns="91414" bIns="46788" anchor="b">
            <a:spAutoFit/>
          </a:bodyPr>
          <a:lstStyle/>
          <a:p>
            <a:pPr defTabSz="914172">
              <a:defRPr/>
            </a:pPr>
            <a:r>
              <a:rPr lang="zh-CN" altLang="en-US" sz="2400" b="1" dirty="0">
                <a:latin typeface="微软雅黑" pitchFamily="34" charset="-122"/>
                <a:ea typeface="微软雅黑"/>
              </a:rPr>
              <a:t>整体</a:t>
            </a:r>
            <a:r>
              <a:rPr lang="zh-CN" altLang="en-US" sz="2400" b="1" dirty="0" smtClean="0">
                <a:latin typeface="微软雅黑" pitchFamily="34" charset="-122"/>
                <a:ea typeface="微软雅黑"/>
              </a:rPr>
              <a:t>流程</a:t>
            </a:r>
            <a:endParaRPr lang="zh-CN" altLang="en-US" sz="2400" b="1" dirty="0">
              <a:latin typeface="微软雅黑" pitchFamily="34" charset="-122"/>
              <a:ea typeface="微软雅黑"/>
            </a:endParaRPr>
          </a:p>
        </p:txBody>
      </p: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18A46A78-3719-4E46-9837-F269B1E95896}"/>
              </a:ext>
            </a:extLst>
          </p:cNvPr>
          <p:cNvSpPr/>
          <p:nvPr/>
        </p:nvSpPr>
        <p:spPr>
          <a:xfrm>
            <a:off x="8030142" y="3250428"/>
            <a:ext cx="1305315" cy="1034257"/>
          </a:xfrm>
          <a:prstGeom prst="flowChartConnecto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教学</a:t>
            </a:r>
            <a:r>
              <a:rPr lang="zh-CN" altLang="en-US" sz="1600" dirty="0" smtClean="0"/>
              <a:t>班分组</a:t>
            </a:r>
            <a:endParaRPr lang="en-US" altLang="zh-CN" sz="1600" dirty="0"/>
          </a:p>
        </p:txBody>
      </p:sp>
      <p:sp>
        <p:nvSpPr>
          <p:cNvPr id="33802" name="矩形 58"/>
          <p:cNvSpPr>
            <a:spLocks noChangeArrowheads="1"/>
          </p:cNvSpPr>
          <p:nvPr/>
        </p:nvSpPr>
        <p:spPr bwMode="auto">
          <a:xfrm>
            <a:off x="498006" y="1900986"/>
            <a:ext cx="2392822" cy="453146"/>
          </a:xfrm>
          <a:prstGeom prst="rect">
            <a:avLst/>
          </a:prstGeom>
          <a:solidFill>
            <a:srgbClr val="02A8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953" tIns="71982" rIns="179953" bIns="71982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教学任务管理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E5E8A25-C4E2-42A2-A237-DBE256E4474D}"/>
              </a:ext>
            </a:extLst>
          </p:cNvPr>
          <p:cNvSpPr/>
          <p:nvPr/>
        </p:nvSpPr>
        <p:spPr>
          <a:xfrm>
            <a:off x="3195999" y="673716"/>
            <a:ext cx="1166813" cy="609600"/>
          </a:xfrm>
          <a:prstGeom prst="ellipse">
            <a:avLst/>
          </a:prstGeom>
          <a:solidFill>
            <a:srgbClr val="F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开课单位</a:t>
            </a:r>
            <a:r>
              <a:rPr lang="en-US" altLang="zh-CN" sz="1000" b="1" dirty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校级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defTabSz="914172">
              <a:defRPr/>
            </a:pP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教务</a:t>
            </a:r>
            <a:r>
              <a:rPr lang="en-US" altLang="zh-CN" sz="1000" b="1" dirty="0" smtClean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教研室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7" name="流程图: 文档 36">
            <a:extLst>
              <a:ext uri="{FF2B5EF4-FFF2-40B4-BE49-F238E27FC236}">
                <a16:creationId xmlns:a16="http://schemas.microsoft.com/office/drawing/2014/main" id="{E7748DF0-20DB-4872-B137-745C714EA7F7}"/>
              </a:ext>
            </a:extLst>
          </p:cNvPr>
          <p:cNvSpPr/>
          <p:nvPr/>
        </p:nvSpPr>
        <p:spPr>
          <a:xfrm>
            <a:off x="3195999" y="1573895"/>
            <a:ext cx="1132681" cy="45402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/>
              <a:t>新建</a:t>
            </a:r>
            <a:r>
              <a:rPr lang="en-US" altLang="zh-CN" sz="1200" dirty="0"/>
              <a:t>/</a:t>
            </a:r>
            <a:r>
              <a:rPr lang="zh-CN" altLang="en-US" sz="1200" dirty="0"/>
              <a:t>删除</a:t>
            </a:r>
            <a:r>
              <a:rPr lang="zh-CN" altLang="en-US" sz="1200" dirty="0">
                <a:solidFill>
                  <a:srgbClr val="FF0000"/>
                </a:solidFill>
              </a:rPr>
              <a:t>课程教学班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2E9C734-3E3E-406C-82AF-EB778CA63C4F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 flipH="1">
            <a:off x="3762340" y="1283316"/>
            <a:ext cx="17066" cy="290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矩形 58"/>
          <p:cNvSpPr>
            <a:spLocks noChangeArrowheads="1"/>
          </p:cNvSpPr>
          <p:nvPr/>
        </p:nvSpPr>
        <p:spPr bwMode="auto">
          <a:xfrm>
            <a:off x="5462060" y="3532850"/>
            <a:ext cx="1879862" cy="453146"/>
          </a:xfrm>
          <a:prstGeom prst="rect">
            <a:avLst/>
          </a:prstGeom>
          <a:solidFill>
            <a:srgbClr val="02A8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953" tIns="71982" rIns="179953" bIns="71982">
            <a:spAutoFit/>
          </a:bodyPr>
          <a:lstStyle/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排课管理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3340D36-D0AC-4317-89B0-A6FAAE5D7B6F}"/>
              </a:ext>
            </a:extLst>
          </p:cNvPr>
          <p:cNvSpPr/>
          <p:nvPr/>
        </p:nvSpPr>
        <p:spPr>
          <a:xfrm>
            <a:off x="4598063" y="1905474"/>
            <a:ext cx="1727994" cy="4195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>
              <a:defRPr/>
            </a:pPr>
            <a:r>
              <a:rPr lang="zh-CN" altLang="en-US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教学任务维护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EE3EA26-B31B-4A2D-B5C0-32D9FD7756C8}"/>
              </a:ext>
            </a:extLst>
          </p:cNvPr>
          <p:cNvCxnSpPr>
            <a:stCxn id="33802" idx="3"/>
            <a:endCxn id="31" idx="1"/>
          </p:cNvCxnSpPr>
          <p:nvPr/>
        </p:nvCxnSpPr>
        <p:spPr>
          <a:xfrm flipV="1">
            <a:off x="2890828" y="2115248"/>
            <a:ext cx="1707235" cy="123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9EDEA370-EC2E-4A00-9593-5AA5224848C3}"/>
              </a:ext>
            </a:extLst>
          </p:cNvPr>
          <p:cNvSpPr/>
          <p:nvPr/>
        </p:nvSpPr>
        <p:spPr>
          <a:xfrm>
            <a:off x="10664032" y="2550827"/>
            <a:ext cx="1166813" cy="609600"/>
          </a:xfrm>
          <a:prstGeom prst="ellipse">
            <a:avLst/>
          </a:prstGeom>
          <a:solidFill>
            <a:srgbClr val="F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开课单位</a:t>
            </a:r>
            <a:r>
              <a:rPr lang="en-US" altLang="zh-CN" sz="1000" b="1" dirty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校级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defTabSz="914172">
              <a:defRPr/>
            </a:pP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教务</a:t>
            </a:r>
            <a:r>
              <a:rPr lang="en-US" altLang="zh-CN" sz="1000" b="1" dirty="0" smtClean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教研室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35" name="流程图: 文档 34">
            <a:extLst>
              <a:ext uri="{FF2B5EF4-FFF2-40B4-BE49-F238E27FC236}">
                <a16:creationId xmlns:a16="http://schemas.microsoft.com/office/drawing/2014/main" id="{DB2B36CF-020B-4B89-9BB8-C3DA3CCB1B98}"/>
              </a:ext>
            </a:extLst>
          </p:cNvPr>
          <p:cNvSpPr/>
          <p:nvPr/>
        </p:nvSpPr>
        <p:spPr>
          <a:xfrm>
            <a:off x="8997935" y="2470682"/>
            <a:ext cx="1350963" cy="73069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 smtClean="0"/>
              <a:t>设置课</a:t>
            </a:r>
            <a:r>
              <a:rPr lang="zh-CN" altLang="en-US" sz="1200" dirty="0"/>
              <a:t>容量、上课周次</a:t>
            </a:r>
            <a:r>
              <a:rPr lang="zh-CN" altLang="en-US" sz="1200" dirty="0" smtClean="0"/>
              <a:t>学时、以及基本信息</a:t>
            </a:r>
            <a:endParaRPr lang="zh-CN" altLang="en-US" sz="120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E96A990-D220-4012-B755-6E681EC47461}"/>
              </a:ext>
            </a:extLst>
          </p:cNvPr>
          <p:cNvCxnSpPr>
            <a:cxnSpLocks/>
            <a:stCxn id="34" idx="2"/>
            <a:endCxn id="35" idx="3"/>
          </p:cNvCxnSpPr>
          <p:nvPr/>
        </p:nvCxnSpPr>
        <p:spPr>
          <a:xfrm flipH="1" flipV="1">
            <a:off x="10348898" y="2836027"/>
            <a:ext cx="315134" cy="1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C1412E4-A8D1-49E9-A260-86220BCCDB16}"/>
              </a:ext>
            </a:extLst>
          </p:cNvPr>
          <p:cNvCxnSpPr>
            <a:cxnSpLocks/>
            <a:stCxn id="31" idx="3"/>
            <a:endCxn id="50" idx="1"/>
          </p:cNvCxnSpPr>
          <p:nvPr/>
        </p:nvCxnSpPr>
        <p:spPr>
          <a:xfrm>
            <a:off x="6326057" y="2115248"/>
            <a:ext cx="1492746" cy="12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F90D678F-72F7-42F5-9E7B-7EE2A873964D}"/>
              </a:ext>
            </a:extLst>
          </p:cNvPr>
          <p:cNvCxnSpPr>
            <a:cxnSpLocks/>
            <a:stCxn id="2" idx="2"/>
            <a:endCxn id="33806" idx="3"/>
          </p:cNvCxnSpPr>
          <p:nvPr/>
        </p:nvCxnSpPr>
        <p:spPr>
          <a:xfrm flipH="1" flipV="1">
            <a:off x="7341922" y="3759423"/>
            <a:ext cx="688220" cy="81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627C844-C579-403F-A00B-64D50FC4BEC6}"/>
              </a:ext>
            </a:extLst>
          </p:cNvPr>
          <p:cNvCxnSpPr>
            <a:cxnSpLocks/>
            <a:stCxn id="33806" idx="1"/>
            <a:endCxn id="55" idx="3"/>
          </p:cNvCxnSpPr>
          <p:nvPr/>
        </p:nvCxnSpPr>
        <p:spPr>
          <a:xfrm flipH="1">
            <a:off x="4036219" y="3759423"/>
            <a:ext cx="1425841" cy="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DCBAF836-14DA-4E8B-9A5E-C16F1903747A}"/>
              </a:ext>
            </a:extLst>
          </p:cNvPr>
          <p:cNvSpPr/>
          <p:nvPr/>
        </p:nvSpPr>
        <p:spPr>
          <a:xfrm>
            <a:off x="2308225" y="3532850"/>
            <a:ext cx="1727994" cy="453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手工排</a:t>
            </a:r>
            <a:r>
              <a:rPr lang="zh-CN" altLang="en-US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课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D5143BDB-6EBD-4132-9A12-A31871F3DC0B}"/>
              </a:ext>
            </a:extLst>
          </p:cNvPr>
          <p:cNvSpPr/>
          <p:nvPr/>
        </p:nvSpPr>
        <p:spPr>
          <a:xfrm>
            <a:off x="4732945" y="4175501"/>
            <a:ext cx="1166813" cy="609600"/>
          </a:xfrm>
          <a:prstGeom prst="ellipse">
            <a:avLst/>
          </a:prstGeom>
          <a:solidFill>
            <a:srgbClr val="F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开课单位</a:t>
            </a:r>
            <a:r>
              <a:rPr lang="en-US" altLang="zh-CN" sz="1000" b="1" dirty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校级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defTabSz="914172">
              <a:defRPr/>
            </a:pP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教务</a:t>
            </a:r>
            <a:r>
              <a:rPr lang="en-US" altLang="zh-CN" sz="1000" b="1" dirty="0" smtClean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教研室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63" name="流程图: 文档 62">
            <a:extLst>
              <a:ext uri="{FF2B5EF4-FFF2-40B4-BE49-F238E27FC236}">
                <a16:creationId xmlns:a16="http://schemas.microsoft.com/office/drawing/2014/main" id="{236B1CA7-00A1-4C77-9C7C-D9A5347D94C0}"/>
              </a:ext>
            </a:extLst>
          </p:cNvPr>
          <p:cNvSpPr/>
          <p:nvPr/>
        </p:nvSpPr>
        <p:spPr>
          <a:xfrm>
            <a:off x="3286125" y="4103116"/>
            <a:ext cx="1062832" cy="72469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/>
              <a:t>设置具体节次、教室（上课地点）</a:t>
            </a: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2810FFD9-1B62-4234-9A7E-C1EC120393B1}"/>
              </a:ext>
            </a:extLst>
          </p:cNvPr>
          <p:cNvCxnSpPr>
            <a:cxnSpLocks/>
            <a:stCxn id="57" idx="2"/>
            <a:endCxn id="63" idx="3"/>
          </p:cNvCxnSpPr>
          <p:nvPr/>
        </p:nvCxnSpPr>
        <p:spPr>
          <a:xfrm flipH="1" flipV="1">
            <a:off x="4348957" y="4465463"/>
            <a:ext cx="383988" cy="148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7FD6FCD9-A8B1-439E-99BF-EC91C65309C9}"/>
              </a:ext>
            </a:extLst>
          </p:cNvPr>
          <p:cNvCxnSpPr>
            <a:cxnSpLocks/>
            <a:stCxn id="55" idx="2"/>
            <a:endCxn id="30" idx="0"/>
          </p:cNvCxnSpPr>
          <p:nvPr/>
        </p:nvCxnSpPr>
        <p:spPr>
          <a:xfrm>
            <a:off x="3172222" y="3986082"/>
            <a:ext cx="0" cy="9992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4944365-ACB8-4550-886D-7B56FAD54442}"/>
              </a:ext>
            </a:extLst>
          </p:cNvPr>
          <p:cNvSpPr/>
          <p:nvPr/>
        </p:nvSpPr>
        <p:spPr>
          <a:xfrm>
            <a:off x="2582069" y="4985303"/>
            <a:ext cx="1180306" cy="453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教学进度表</a:t>
            </a:r>
            <a:endParaRPr lang="zh-CN" altLang="en-US" sz="1400" b="1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</a:endParaRPr>
          </a:p>
        </p:txBody>
      </p:sp>
      <p:sp>
        <p:nvSpPr>
          <p:cNvPr id="50" name="矩形: 圆角 30">
            <a:extLst>
              <a:ext uri="{FF2B5EF4-FFF2-40B4-BE49-F238E27FC236}">
                <a16:creationId xmlns:a16="http://schemas.microsoft.com/office/drawing/2014/main" id="{13340D36-D0AC-4317-89B0-A6FAAE5D7B6F}"/>
              </a:ext>
            </a:extLst>
          </p:cNvPr>
          <p:cNvSpPr/>
          <p:nvPr/>
        </p:nvSpPr>
        <p:spPr>
          <a:xfrm>
            <a:off x="7818803" y="1889841"/>
            <a:ext cx="1727994" cy="453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新建实验分组</a:t>
            </a:r>
            <a:endParaRPr lang="zh-CN" altLang="en-US" sz="1400" b="1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EDEA370-EC2E-4A00-9593-5AA5224848C3}"/>
              </a:ext>
            </a:extLst>
          </p:cNvPr>
          <p:cNvSpPr/>
          <p:nvPr/>
        </p:nvSpPr>
        <p:spPr>
          <a:xfrm>
            <a:off x="6401991" y="512194"/>
            <a:ext cx="1166813" cy="646612"/>
          </a:xfrm>
          <a:prstGeom prst="ellipse">
            <a:avLst/>
          </a:prstGeom>
          <a:solidFill>
            <a:srgbClr val="F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开课单位</a:t>
            </a:r>
            <a:r>
              <a:rPr lang="en-US" altLang="zh-CN" sz="1000" b="1" dirty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校级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defTabSz="914172">
              <a:defRPr/>
            </a:pP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教务</a:t>
            </a:r>
            <a:r>
              <a:rPr lang="en-US" altLang="zh-CN" sz="1000" b="1" dirty="0" smtClean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教研室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7FD6FCD9-A8B1-439E-99BF-EC91C65309C9}"/>
              </a:ext>
            </a:extLst>
          </p:cNvPr>
          <p:cNvCxnSpPr>
            <a:cxnSpLocks/>
            <a:stCxn id="58" idx="4"/>
            <a:endCxn id="62" idx="0"/>
          </p:cNvCxnSpPr>
          <p:nvPr/>
        </p:nvCxnSpPr>
        <p:spPr>
          <a:xfrm flipH="1">
            <a:off x="6968332" y="1158806"/>
            <a:ext cx="17066" cy="3258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流程图: 文档 61">
            <a:extLst>
              <a:ext uri="{FF2B5EF4-FFF2-40B4-BE49-F238E27FC236}">
                <a16:creationId xmlns:a16="http://schemas.microsoft.com/office/drawing/2014/main" id="{E7748DF0-20DB-4872-B137-745C714EA7F7}"/>
              </a:ext>
            </a:extLst>
          </p:cNvPr>
          <p:cNvSpPr/>
          <p:nvPr/>
        </p:nvSpPr>
        <p:spPr>
          <a:xfrm>
            <a:off x="6401991" y="1484640"/>
            <a:ext cx="1132681" cy="45402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/>
              <a:t>新建</a:t>
            </a:r>
            <a:r>
              <a:rPr lang="en-US" altLang="zh-CN" sz="1200" dirty="0"/>
              <a:t>/</a:t>
            </a:r>
            <a:r>
              <a:rPr lang="zh-CN" altLang="en-US" sz="1200" dirty="0" smtClean="0"/>
              <a:t>删除</a:t>
            </a:r>
            <a:r>
              <a:rPr lang="zh-CN" altLang="en-US" sz="1200" dirty="0" smtClean="0">
                <a:solidFill>
                  <a:srgbClr val="FF0000"/>
                </a:solidFill>
              </a:rPr>
              <a:t>教学班分组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7FD6FCD9-A8B1-439E-99BF-EC91C65309C9}"/>
              </a:ext>
            </a:extLst>
          </p:cNvPr>
          <p:cNvCxnSpPr>
            <a:cxnSpLocks/>
            <a:stCxn id="50" idx="2"/>
            <a:endCxn id="2" idx="0"/>
          </p:cNvCxnSpPr>
          <p:nvPr/>
        </p:nvCxnSpPr>
        <p:spPr>
          <a:xfrm>
            <a:off x="8682800" y="2343073"/>
            <a:ext cx="0" cy="9073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AC1412E4-A8D1-49E9-A260-86220BCCDB16}"/>
              </a:ext>
            </a:extLst>
          </p:cNvPr>
          <p:cNvCxnSpPr>
            <a:cxnSpLocks/>
            <a:stCxn id="30" idx="3"/>
            <a:endCxn id="102" idx="1"/>
          </p:cNvCxnSpPr>
          <p:nvPr/>
        </p:nvCxnSpPr>
        <p:spPr>
          <a:xfrm>
            <a:off x="3762375" y="5211919"/>
            <a:ext cx="4770857" cy="14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: 圆角 29">
            <a:extLst>
              <a:ext uri="{FF2B5EF4-FFF2-40B4-BE49-F238E27FC236}">
                <a16:creationId xmlns:a16="http://schemas.microsoft.com/office/drawing/2014/main" id="{04944365-ACB8-4550-886D-7B56FAD54442}"/>
              </a:ext>
            </a:extLst>
          </p:cNvPr>
          <p:cNvSpPr/>
          <p:nvPr/>
        </p:nvSpPr>
        <p:spPr>
          <a:xfrm>
            <a:off x="8533232" y="4999609"/>
            <a:ext cx="1558621" cy="453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72"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</a:rPr>
              <a:t>生成教学进度表</a:t>
            </a:r>
            <a:endParaRPr lang="zh-CN" altLang="en-US" sz="1400" b="1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D5143BDB-6EBD-4132-9A12-A31871F3DC0B}"/>
              </a:ext>
            </a:extLst>
          </p:cNvPr>
          <p:cNvSpPr/>
          <p:nvPr/>
        </p:nvSpPr>
        <p:spPr>
          <a:xfrm>
            <a:off x="5618080" y="6229463"/>
            <a:ext cx="1166813" cy="609600"/>
          </a:xfrm>
          <a:prstGeom prst="ellipse">
            <a:avLst/>
          </a:prstGeom>
          <a:solidFill>
            <a:srgbClr val="FE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172"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开课单位</a:t>
            </a:r>
            <a:r>
              <a:rPr lang="en-US" altLang="zh-CN" sz="1000" b="1" dirty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>
                <a:solidFill>
                  <a:prstClr val="white"/>
                </a:solidFill>
                <a:latin typeface="微软雅黑" pitchFamily="34" charset="-122"/>
              </a:rPr>
              <a:t>校级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  <a:p>
            <a:pPr algn="ctr" defTabSz="914172">
              <a:defRPr/>
            </a:pP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教务</a:t>
            </a:r>
            <a:r>
              <a:rPr lang="en-US" altLang="zh-CN" sz="1000" b="1" dirty="0" smtClean="0">
                <a:solidFill>
                  <a:prstClr val="white"/>
                </a:solidFill>
                <a:latin typeface="微软雅黑" pitchFamily="34" charset="-122"/>
              </a:rPr>
              <a:t>/</a:t>
            </a:r>
            <a:r>
              <a:rPr lang="zh-CN" altLang="en-US" sz="1000" b="1" dirty="0" smtClean="0">
                <a:solidFill>
                  <a:prstClr val="white"/>
                </a:solidFill>
                <a:latin typeface="微软雅黑" pitchFamily="34" charset="-122"/>
              </a:rPr>
              <a:t>教研室</a:t>
            </a:r>
            <a:endParaRPr lang="en-US" altLang="zh-CN" sz="1000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sp>
        <p:nvSpPr>
          <p:cNvPr id="105" name="流程图: 文档 104">
            <a:extLst>
              <a:ext uri="{FF2B5EF4-FFF2-40B4-BE49-F238E27FC236}">
                <a16:creationId xmlns:a16="http://schemas.microsoft.com/office/drawing/2014/main" id="{236B1CA7-00A1-4C77-9C7C-D9A5347D94C0}"/>
              </a:ext>
            </a:extLst>
          </p:cNvPr>
          <p:cNvSpPr/>
          <p:nvPr/>
        </p:nvSpPr>
        <p:spPr>
          <a:xfrm>
            <a:off x="5645380" y="5341516"/>
            <a:ext cx="1062832" cy="58314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 smtClean="0"/>
              <a:t>安排教师，教室（上课地点）</a:t>
            </a:r>
            <a:endParaRPr lang="zh-CN" altLang="en-US" sz="1200" dirty="0"/>
          </a:p>
        </p:txBody>
      </p:sp>
      <p:sp>
        <p:nvSpPr>
          <p:cNvPr id="107" name="上箭头 106"/>
          <p:cNvSpPr/>
          <p:nvPr/>
        </p:nvSpPr>
        <p:spPr>
          <a:xfrm>
            <a:off x="6102914" y="5906109"/>
            <a:ext cx="147764" cy="341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57" grpId="0" animBg="1"/>
      <p:bldP spid="58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</a:t>
            </a:r>
            <a:r>
              <a:rPr lang="en-US" altLang="zh-CN" dirty="0"/>
              <a:t>+</a:t>
            </a:r>
            <a:r>
              <a:rPr lang="zh-CN" altLang="en-US" dirty="0"/>
              <a:t>实验课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理论</a:t>
            </a:r>
            <a:r>
              <a:rPr lang="en-US" altLang="zh-CN" dirty="0"/>
              <a:t>+</a:t>
            </a:r>
            <a:r>
              <a:rPr lang="zh-CN" altLang="zh-CN" dirty="0"/>
              <a:t>实验课</a:t>
            </a:r>
            <a:r>
              <a:rPr lang="zh-CN" altLang="en-US" dirty="0" smtClean="0"/>
              <a:t>：新建实验分组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D</a:t>
            </a:r>
            <a:r>
              <a:rPr lang="zh-CN" altLang="en-US" sz="2400" dirty="0"/>
              <a:t>、</a:t>
            </a:r>
            <a:r>
              <a:rPr lang="zh-CN" altLang="zh-CN" sz="2400" dirty="0"/>
              <a:t>点击“保存”，可见生成三个</a:t>
            </a:r>
            <a:r>
              <a:rPr lang="zh-CN" altLang="zh-CN" sz="2400" dirty="0" smtClean="0"/>
              <a:t>实验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组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23" y="2248737"/>
            <a:ext cx="4730287" cy="44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/>
              <a:t>—</a:t>
            </a:r>
            <a:r>
              <a:rPr lang="zh-CN" altLang="en-US" dirty="0"/>
              <a:t>理论</a:t>
            </a:r>
            <a:r>
              <a:rPr lang="en-US" altLang="zh-CN" dirty="0"/>
              <a:t>+</a:t>
            </a:r>
            <a:r>
              <a:rPr lang="zh-CN" altLang="en-US" dirty="0"/>
              <a:t>实验课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理论</a:t>
            </a:r>
            <a:r>
              <a:rPr lang="en-US" altLang="zh-CN" dirty="0"/>
              <a:t>+</a:t>
            </a:r>
            <a:r>
              <a:rPr lang="zh-CN" altLang="zh-CN" dirty="0"/>
              <a:t>实验课</a:t>
            </a:r>
            <a:r>
              <a:rPr lang="zh-CN" altLang="en-US" dirty="0" smtClean="0"/>
              <a:t>：新建实验分组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D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编号</a:t>
            </a:r>
            <a:r>
              <a:rPr lang="en-US" altLang="zh-CN" sz="2400" dirty="0"/>
              <a:t>S01</a:t>
            </a:r>
            <a:r>
              <a:rPr lang="zh-CN" altLang="zh-CN" sz="2400" dirty="0"/>
              <a:t>代表实验分组第</a:t>
            </a:r>
            <a:r>
              <a:rPr lang="en-US" altLang="zh-CN" sz="2400" dirty="0"/>
              <a:t>1</a:t>
            </a:r>
            <a:r>
              <a:rPr lang="zh-CN" altLang="zh-CN" sz="2400" dirty="0"/>
              <a:t>组，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zh-CN" sz="2400" dirty="0"/>
              <a:t>点击具体实验分组，可以维护上课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zh-CN" sz="2400" dirty="0"/>
              <a:t>班级、课容量、上课周次、上课教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zh-CN" sz="2400" dirty="0"/>
              <a:t>师等（具体操作方法</a:t>
            </a:r>
            <a:r>
              <a:rPr lang="zh-CN" altLang="en-US" sz="2400" dirty="0" smtClean="0"/>
              <a:t>参见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 </a:t>
            </a:r>
            <a:r>
              <a:rPr lang="zh-CN" altLang="zh-CN" sz="2400" dirty="0"/>
              <a:t>）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zh-CN" sz="24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522" y="2285524"/>
            <a:ext cx="5242437" cy="45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二、教学任务管理使用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实验</a:t>
            </a:r>
            <a:r>
              <a:rPr lang="zh-CN" altLang="en-US" dirty="0"/>
              <a:t>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）实验课：实验分组操作同（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）理论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实验课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747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/>
              <a:t>点击服务中心，搜索“排课管理”</a:t>
            </a:r>
            <a:r>
              <a:rPr lang="zh-CN" altLang="zh-CN" dirty="0" smtClean="0"/>
              <a:t>点击</a:t>
            </a:r>
            <a:r>
              <a:rPr lang="zh-CN" altLang="en-US" dirty="0"/>
              <a:t>排</a:t>
            </a:r>
            <a:r>
              <a:rPr lang="zh-CN" altLang="en-US" dirty="0" smtClean="0"/>
              <a:t>课管理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2319182"/>
            <a:ext cx="3521928" cy="45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/>
              <a:t>“更改”学年学期</a:t>
            </a:r>
            <a:r>
              <a:rPr lang="zh-CN" altLang="zh-CN" dirty="0" smtClean="0"/>
              <a:t>为当前</a:t>
            </a:r>
            <a:r>
              <a:rPr lang="zh-CN" altLang="zh-CN" dirty="0"/>
              <a:t>学年学期，点击</a:t>
            </a:r>
            <a:r>
              <a:rPr lang="zh-CN" altLang="zh-CN" dirty="0" smtClean="0"/>
              <a:t>“确定”</a:t>
            </a:r>
            <a:r>
              <a:rPr lang="zh-CN" altLang="en-US" dirty="0" smtClean="0"/>
              <a:t>（</a:t>
            </a:r>
            <a:r>
              <a:rPr lang="zh-CN" altLang="en-US" dirty="0" smtClean="0">
                <a:solidFill>
                  <a:srgbClr val="FF0000"/>
                </a:solidFill>
              </a:rPr>
              <a:t>注：如学期已在当前学期时，可不用修改学期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674961"/>
            <a:ext cx="7703634" cy="41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熟悉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排课管理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页面：</a:t>
            </a: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1" y="2322296"/>
            <a:ext cx="8450766" cy="4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熟悉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排课管理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页面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2400" dirty="0"/>
              <a:t>区域</a:t>
            </a:r>
            <a:r>
              <a:rPr lang="en-US" altLang="zh-CN" sz="2400" dirty="0"/>
              <a:t>1</a:t>
            </a:r>
            <a:r>
              <a:rPr lang="zh-CN" altLang="zh-CN" sz="2400" dirty="0"/>
              <a:t>：搜索区域，如果承担门数较多，可以选择性搜索，或者按照课程名</a:t>
            </a:r>
            <a:r>
              <a:rPr lang="zh-CN" altLang="zh-CN" sz="2400" dirty="0" smtClean="0"/>
              <a:t>搜索</a:t>
            </a:r>
            <a:endParaRPr lang="en-US" altLang="zh-CN" sz="2400" dirty="0" smtClean="0"/>
          </a:p>
          <a:p>
            <a:r>
              <a:rPr lang="zh-CN" altLang="zh-CN" sz="2400" dirty="0" smtClean="0"/>
              <a:t>区域</a:t>
            </a:r>
            <a:r>
              <a:rPr lang="en-US" altLang="zh-CN" sz="2400" dirty="0"/>
              <a:t>2</a:t>
            </a:r>
            <a:r>
              <a:rPr lang="zh-CN" altLang="zh-CN" sz="2400" dirty="0"/>
              <a:t>：显示区域，显示当前角色下可以看到的课程教学任务及实验分组情况，其中：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4536192"/>
            <a:ext cx="3889917" cy="1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熟悉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排课管理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页面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区域</a:t>
            </a:r>
            <a:r>
              <a:rPr lang="en-US" altLang="zh-CN" sz="2400" dirty="0"/>
              <a:t>3</a:t>
            </a:r>
            <a:r>
              <a:rPr lang="zh-CN" altLang="zh-CN" sz="2400" dirty="0"/>
              <a:t>：排课操作区域，可以根据上课周次，选择空闲时间，进行排定星期和节次（由于排课结果已知，</a:t>
            </a:r>
            <a:r>
              <a:rPr lang="zh-CN" altLang="zh-CN" sz="2400" dirty="0">
                <a:solidFill>
                  <a:srgbClr val="FF0000"/>
                </a:solidFill>
              </a:rPr>
              <a:t>该步骤只作为录入具体星期和节次</a:t>
            </a:r>
            <a:r>
              <a:rPr lang="zh-CN" altLang="zh-CN" sz="2400" dirty="0"/>
              <a:t>）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195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熟悉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排课管理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页面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sz="2400" dirty="0" smtClean="0"/>
          </a:p>
          <a:p>
            <a:r>
              <a:rPr lang="zh-CN" altLang="zh-CN" sz="2400" dirty="0"/>
              <a:t>区域</a:t>
            </a:r>
            <a:r>
              <a:rPr lang="en-US" altLang="zh-CN" sz="2400" dirty="0"/>
              <a:t>4</a:t>
            </a:r>
            <a:r>
              <a:rPr lang="zh-CN" altLang="zh-CN" sz="2400" dirty="0"/>
              <a:t>：点击编辑，可以维护教学任务或实验分组相关的上课班级、课容量、上课老师（方法同教学任务管理）</a:t>
            </a:r>
          </a:p>
          <a:p>
            <a:endParaRPr lang="en-US" altLang="zh-CN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3492229"/>
            <a:ext cx="5975195" cy="33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熟悉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排课管理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页面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sz="2400" dirty="0" smtClean="0"/>
          </a:p>
          <a:p>
            <a:r>
              <a:rPr lang="zh-CN" altLang="zh-CN" sz="2400" dirty="0"/>
              <a:t>区域</a:t>
            </a:r>
            <a:r>
              <a:rPr lang="en-US" altLang="zh-CN" sz="2400" dirty="0"/>
              <a:t>5</a:t>
            </a:r>
            <a:r>
              <a:rPr lang="zh-CN" altLang="zh-CN" sz="2400" dirty="0"/>
              <a:t>：可以安排上课的地点</a:t>
            </a:r>
          </a:p>
          <a:p>
            <a:endParaRPr lang="en-US" altLang="zh-CN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37389" y="1690688"/>
            <a:ext cx="422137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零、整体介绍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主要步骤（教研室权限）</a:t>
            </a:r>
            <a:r>
              <a:rPr lang="en-US" altLang="zh-CN" dirty="0" smtClean="0"/>
              <a:t>&gt;&gt;</a:t>
            </a:r>
          </a:p>
          <a:p>
            <a:endParaRPr lang="en-US" altLang="zh-CN" dirty="0"/>
          </a:p>
          <a:p>
            <a:r>
              <a:rPr lang="en-US" altLang="zh-CN" dirty="0" smtClean="0"/>
              <a:t>&gt;</a:t>
            </a:r>
            <a:r>
              <a:rPr lang="zh-CN" altLang="en-US" dirty="0" smtClean="0"/>
              <a:t>教学任务管理</a:t>
            </a:r>
            <a:r>
              <a:rPr lang="zh-CN" altLang="en-US" dirty="0"/>
              <a:t>：录入课程分班</a:t>
            </a:r>
            <a:r>
              <a:rPr lang="en-US" altLang="zh-CN" dirty="0"/>
              <a:t>/</a:t>
            </a:r>
            <a:r>
              <a:rPr lang="zh-CN" altLang="en-US" dirty="0"/>
              <a:t>实验分组、起止周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&gt;</a:t>
            </a:r>
            <a:r>
              <a:rPr lang="zh-CN" altLang="en-US" dirty="0" smtClean="0"/>
              <a:t>排课管理：</a:t>
            </a:r>
            <a:r>
              <a:rPr lang="zh-CN" altLang="zh-CN" dirty="0"/>
              <a:t>录入课程星期、节次、上课地点（含实验室）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&gt;</a:t>
            </a:r>
            <a:r>
              <a:rPr lang="zh-CN" altLang="en-US" dirty="0" smtClean="0"/>
              <a:t>教学进度表：</a:t>
            </a:r>
            <a:r>
              <a:rPr lang="zh-CN" altLang="zh-CN" dirty="0"/>
              <a:t>录入课程授课教师、上课地点（含实验室）、上课内容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8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/>
              <a:t>本学期理论课的排课数据已经导入系统，</a:t>
            </a:r>
            <a:r>
              <a:rPr lang="zh-CN" altLang="zh-CN" dirty="0" smtClean="0"/>
              <a:t>需要</a:t>
            </a:r>
            <a:r>
              <a:rPr lang="zh-CN" altLang="en-US" dirty="0" smtClean="0"/>
              <a:t>针对</a:t>
            </a:r>
            <a:r>
              <a:rPr lang="zh-CN" altLang="zh-CN" dirty="0" smtClean="0"/>
              <a:t>有</a:t>
            </a:r>
            <a:r>
              <a:rPr lang="zh-CN" altLang="zh-CN" dirty="0"/>
              <a:t>调整的教学任务或者实验</a:t>
            </a:r>
            <a:r>
              <a:rPr lang="zh-CN" altLang="zh-CN" dirty="0" smtClean="0"/>
              <a:t>分组</a:t>
            </a:r>
            <a:r>
              <a:rPr lang="zh-CN" altLang="en-US" dirty="0" smtClean="0"/>
              <a:t>课程，录入星期和节次</a:t>
            </a:r>
            <a:endParaRPr lang="en-US" altLang="zh-CN" sz="2400" dirty="0"/>
          </a:p>
          <a:p>
            <a:r>
              <a:rPr lang="zh-CN" altLang="zh-CN" sz="1800" dirty="0">
                <a:solidFill>
                  <a:srgbClr val="FF0000"/>
                </a:solidFill>
              </a:rPr>
              <a:t>绿色</a:t>
            </a:r>
            <a:r>
              <a:rPr lang="zh-CN" altLang="zh-CN" sz="1800" dirty="0" smtClean="0">
                <a:solidFill>
                  <a:srgbClr val="FF0000"/>
                </a:solidFill>
              </a:rPr>
              <a:t>代表</a:t>
            </a:r>
            <a:r>
              <a:rPr lang="zh-CN" altLang="en-US" sz="1800" dirty="0" smtClean="0">
                <a:solidFill>
                  <a:srgbClr val="FF0000"/>
                </a:solidFill>
              </a:rPr>
              <a:t>学时</a:t>
            </a:r>
            <a:r>
              <a:rPr lang="zh-CN" altLang="zh-CN" sz="1800" dirty="0" smtClean="0">
                <a:solidFill>
                  <a:srgbClr val="FF0000"/>
                </a:solidFill>
              </a:rPr>
              <a:t>已经安排</a:t>
            </a:r>
            <a:r>
              <a:rPr lang="zh-CN" altLang="en-US" sz="1800" dirty="0" smtClean="0">
                <a:solidFill>
                  <a:srgbClr val="FF0000"/>
                </a:solidFill>
              </a:rPr>
              <a:t>完成</a:t>
            </a:r>
            <a:r>
              <a:rPr lang="zh-CN" altLang="zh-CN" sz="1800" dirty="0" smtClean="0">
                <a:solidFill>
                  <a:srgbClr val="FF0000"/>
                </a:solidFill>
              </a:rPr>
              <a:t>，</a:t>
            </a:r>
            <a:r>
              <a:rPr lang="zh-CN" altLang="zh-CN" sz="1800" dirty="0">
                <a:solidFill>
                  <a:srgbClr val="FF0000"/>
                </a:solidFill>
              </a:rPr>
              <a:t>红色</a:t>
            </a:r>
            <a:r>
              <a:rPr lang="zh-CN" altLang="zh-CN" sz="1800" dirty="0" smtClean="0">
                <a:solidFill>
                  <a:srgbClr val="FF0000"/>
                </a:solidFill>
              </a:rPr>
              <a:t>代表</a:t>
            </a:r>
            <a:r>
              <a:rPr lang="zh-CN" altLang="en-US" sz="1800" dirty="0" smtClean="0">
                <a:solidFill>
                  <a:srgbClr val="FF0000"/>
                </a:solidFill>
              </a:rPr>
              <a:t>学时还未安排完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794753"/>
            <a:ext cx="3622288" cy="19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zh-CN" dirty="0"/>
              <a:t>示例：假设</a:t>
            </a:r>
            <a:r>
              <a:rPr lang="en-US" altLang="zh-CN" dirty="0"/>
              <a:t>01-</a:t>
            </a:r>
            <a:r>
              <a:rPr lang="zh-CN" altLang="zh-CN" dirty="0"/>
              <a:t>病理生理学教学任务</a:t>
            </a:r>
            <a:r>
              <a:rPr lang="zh-CN" altLang="zh-CN" dirty="0" smtClean="0"/>
              <a:t>分</a:t>
            </a:r>
            <a:r>
              <a:rPr lang="en-US" altLang="zh-CN" dirty="0"/>
              <a:t>3</a:t>
            </a:r>
            <a:r>
              <a:rPr lang="zh-CN" altLang="zh-CN" dirty="0"/>
              <a:t>组</a:t>
            </a:r>
            <a:r>
              <a:rPr lang="zh-CN" altLang="zh-CN" dirty="0" smtClean="0"/>
              <a:t>实验，</a:t>
            </a:r>
            <a:r>
              <a:rPr lang="zh-CN" altLang="zh-CN" dirty="0"/>
              <a:t>上课班级为临床</a:t>
            </a:r>
            <a:r>
              <a:rPr lang="en-US" altLang="zh-CN" dirty="0"/>
              <a:t>2015-1/2/3</a:t>
            </a:r>
            <a:r>
              <a:rPr lang="zh-CN" altLang="zh-CN" dirty="0"/>
              <a:t>班，实验周次为</a:t>
            </a:r>
            <a:r>
              <a:rPr lang="en-US" altLang="zh-CN" dirty="0"/>
              <a:t>14-15</a:t>
            </a:r>
            <a:r>
              <a:rPr lang="zh-CN" altLang="zh-CN" dirty="0"/>
              <a:t>周，实验星期及节次为周五下午</a:t>
            </a:r>
            <a:r>
              <a:rPr lang="en-US" altLang="zh-CN" dirty="0"/>
              <a:t>5-8</a:t>
            </a:r>
            <a:r>
              <a:rPr lang="zh-CN" altLang="zh-CN" dirty="0"/>
              <a:t>节次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3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/>
              <a:t>排星期节次：点击</a:t>
            </a:r>
            <a:r>
              <a:rPr lang="en-US" altLang="zh-CN" dirty="0"/>
              <a:t>S01-</a:t>
            </a:r>
            <a:r>
              <a:rPr lang="zh-CN" altLang="zh-CN" dirty="0"/>
              <a:t>病理生理学，</a:t>
            </a:r>
            <a:r>
              <a:rPr lang="zh-CN" altLang="zh-CN" dirty="0" smtClean="0"/>
              <a:t>选择</a:t>
            </a:r>
            <a:r>
              <a:rPr lang="en-US" altLang="zh-CN" dirty="0" smtClean="0"/>
              <a:t>14-15</a:t>
            </a:r>
            <a:r>
              <a:rPr lang="zh-CN" altLang="zh-CN" dirty="0" smtClean="0"/>
              <a:t>周</a:t>
            </a:r>
            <a:r>
              <a:rPr lang="zh-CN" altLang="zh-CN" dirty="0"/>
              <a:t>，根据上课班级为临床</a:t>
            </a:r>
            <a:r>
              <a:rPr lang="en-US" altLang="zh-CN" dirty="0"/>
              <a:t>2015-1/2/3</a:t>
            </a:r>
            <a:r>
              <a:rPr lang="zh-CN" altLang="zh-CN" dirty="0"/>
              <a:t>班，确定实验分组应该排在周五</a:t>
            </a:r>
            <a:r>
              <a:rPr lang="en-US" altLang="zh-CN" dirty="0"/>
              <a:t>5-8</a:t>
            </a:r>
            <a:r>
              <a:rPr lang="zh-CN" altLang="zh-CN" dirty="0"/>
              <a:t>节</a:t>
            </a:r>
            <a:endParaRPr lang="en-US" altLang="zh-CN" sz="24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2979482"/>
            <a:ext cx="9342863" cy="38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/>
              <a:t>排星期节次</a:t>
            </a:r>
            <a:r>
              <a:rPr lang="zh-CN" altLang="zh-CN" dirty="0" smtClean="0"/>
              <a:t>：</a:t>
            </a:r>
            <a:r>
              <a:rPr lang="zh-CN" altLang="en-US" sz="2400" dirty="0"/>
              <a:t>点击空白框，或者粉色框</a:t>
            </a:r>
            <a:r>
              <a:rPr lang="zh-CN" altLang="zh-CN" sz="2400" dirty="0" smtClean="0"/>
              <a:t>点击</a:t>
            </a:r>
            <a:r>
              <a:rPr lang="en-US" altLang="zh-CN" sz="2400" dirty="0" smtClean="0"/>
              <a:t>“+”</a:t>
            </a:r>
            <a:r>
              <a:rPr lang="zh-CN" altLang="zh-CN" sz="2400" dirty="0"/>
              <a:t>号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安排</a:t>
            </a:r>
            <a:r>
              <a:rPr lang="zh-CN" altLang="zh-CN" sz="2400" dirty="0" smtClean="0"/>
              <a:t>当前</a:t>
            </a:r>
            <a:r>
              <a:rPr lang="zh-CN" altLang="zh-CN" sz="2400" dirty="0"/>
              <a:t>实验</a:t>
            </a:r>
            <a:r>
              <a:rPr lang="zh-CN" altLang="zh-CN" sz="2400" dirty="0" smtClean="0"/>
              <a:t>分组</a:t>
            </a:r>
            <a:r>
              <a:rPr lang="zh-CN" altLang="en-US" sz="2400" dirty="0" smtClean="0"/>
              <a:t>的星期和节次</a:t>
            </a:r>
            <a:endParaRPr lang="en-US" altLang="zh-CN" sz="2400" dirty="0" smtClean="0"/>
          </a:p>
          <a:p>
            <a:endParaRPr lang="en-US" altLang="zh-CN" dirty="0"/>
          </a:p>
          <a:p>
            <a:r>
              <a:rPr lang="zh-CN" altLang="en-US" sz="2400" dirty="0" smtClean="0"/>
              <a:t>变为黄色（临时排定），点击“保存”，变为绿色</a:t>
            </a:r>
            <a:endParaRPr lang="zh-CN" altLang="zh-CN" sz="24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52257" y="3939718"/>
            <a:ext cx="1637371" cy="22372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77552" y="3900442"/>
            <a:ext cx="1296825" cy="223724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50360" y="3812029"/>
            <a:ext cx="1317617" cy="223724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877687" y="4823004"/>
            <a:ext cx="423747" cy="301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750495" y="4805466"/>
            <a:ext cx="423747" cy="283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65987"/>
            <a:ext cx="1113263" cy="21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排上课地点</a:t>
            </a:r>
            <a:r>
              <a:rPr lang="zh-CN" altLang="zh-CN" dirty="0" smtClean="0"/>
              <a:t>：</a:t>
            </a:r>
            <a:r>
              <a:rPr lang="zh-CN" altLang="zh-CN" sz="2400" dirty="0"/>
              <a:t>选中排地点的节次（</a:t>
            </a:r>
            <a:r>
              <a:rPr lang="zh-CN" altLang="zh-CN" sz="2400" dirty="0" smtClean="0"/>
              <a:t>虚线</a:t>
            </a:r>
            <a:r>
              <a:rPr lang="zh-CN" altLang="en-US" sz="2400" dirty="0" smtClean="0"/>
              <a:t>框为选中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endParaRPr lang="en-US" altLang="zh-CN" dirty="0" smtClean="0"/>
          </a:p>
          <a:p>
            <a:r>
              <a:rPr lang="zh-CN" altLang="zh-CN" sz="2400" dirty="0" smtClean="0"/>
              <a:t>点击</a:t>
            </a:r>
            <a:r>
              <a:rPr lang="zh-CN" altLang="zh-CN" sz="2400" dirty="0"/>
              <a:t>右侧教室区域</a:t>
            </a:r>
            <a:r>
              <a:rPr lang="zh-CN" altLang="zh-CN" sz="2400" dirty="0" smtClean="0"/>
              <a:t>筛选教室</a:t>
            </a:r>
            <a:r>
              <a:rPr lang="zh-CN" altLang="zh-CN" sz="2400" dirty="0"/>
              <a:t>，如</a:t>
            </a:r>
            <a:r>
              <a:rPr lang="en-US" altLang="zh-CN" sz="2400" dirty="0"/>
              <a:t>“</a:t>
            </a:r>
            <a:r>
              <a:rPr lang="zh-CN" altLang="zh-CN" sz="2400" dirty="0"/>
              <a:t>实验室</a:t>
            </a:r>
            <a:r>
              <a:rPr lang="en-US" altLang="zh-CN" sz="2400" dirty="0"/>
              <a:t>”</a:t>
            </a:r>
            <a:r>
              <a:rPr lang="zh-CN" altLang="zh-CN" sz="2400" dirty="0"/>
              <a:t>，选中后教室信息会更新，</a:t>
            </a:r>
            <a:r>
              <a:rPr lang="zh-CN" altLang="zh-CN" sz="2400" dirty="0" smtClean="0"/>
              <a:t>点击</a:t>
            </a:r>
            <a:r>
              <a:rPr lang="zh-CN" altLang="en-US" sz="2400" dirty="0" smtClean="0"/>
              <a:t>“</a:t>
            </a:r>
            <a:r>
              <a:rPr lang="zh-CN" altLang="zh-CN" sz="2400" dirty="0" smtClean="0"/>
              <a:t>保存</a:t>
            </a:r>
            <a:r>
              <a:rPr lang="zh-CN" altLang="en-US" sz="2400" dirty="0" smtClean="0"/>
              <a:t>”</a:t>
            </a:r>
            <a:endParaRPr lang="zh-CN" altLang="zh-CN" sz="2400" dirty="0"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9561326" y="365125"/>
            <a:ext cx="1355718" cy="222195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252224" y="3428109"/>
            <a:ext cx="5664820" cy="3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排课</a:t>
            </a:r>
            <a:r>
              <a:rPr lang="zh-CN" altLang="zh-CN" dirty="0" smtClean="0"/>
              <a:t>管理</a:t>
            </a:r>
            <a:r>
              <a:rPr lang="zh-CN" altLang="zh-CN" dirty="0"/>
              <a:t>模块使用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）同理，录入</a:t>
            </a:r>
            <a:r>
              <a:rPr lang="en-US" altLang="zh-CN" dirty="0"/>
              <a:t>S02</a:t>
            </a:r>
            <a:r>
              <a:rPr lang="zh-CN" altLang="zh-CN" dirty="0"/>
              <a:t>和</a:t>
            </a:r>
            <a:r>
              <a:rPr lang="en-US" altLang="zh-CN" dirty="0" smtClean="0"/>
              <a:t>S03</a:t>
            </a:r>
            <a:r>
              <a:rPr lang="zh-CN" altLang="en-US" dirty="0" smtClean="0"/>
              <a:t>的星期、节次和地点信息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014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教学进度表使用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点击</a:t>
            </a:r>
            <a:r>
              <a:rPr lang="zh-CN" altLang="zh-CN" dirty="0"/>
              <a:t>服务中心，搜索</a:t>
            </a:r>
            <a:r>
              <a:rPr lang="zh-CN" altLang="zh-CN" dirty="0" smtClean="0"/>
              <a:t>“</a:t>
            </a:r>
            <a:r>
              <a:rPr lang="zh-CN" altLang="en-US" dirty="0" smtClean="0"/>
              <a:t>教学进度表</a:t>
            </a:r>
            <a:r>
              <a:rPr lang="zh-CN" altLang="zh-CN" dirty="0" smtClean="0"/>
              <a:t>”点击</a:t>
            </a:r>
            <a:r>
              <a:rPr lang="zh-CN" altLang="en-US" dirty="0" smtClean="0"/>
              <a:t>教学进度表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7" y="2327179"/>
            <a:ext cx="7458419" cy="35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“</a:t>
            </a:r>
            <a:r>
              <a:rPr lang="zh-CN" altLang="en-US" dirty="0" smtClean="0"/>
              <a:t>切换</a:t>
            </a:r>
            <a:r>
              <a:rPr lang="zh-CN" altLang="zh-CN" dirty="0" smtClean="0"/>
              <a:t>”</a:t>
            </a:r>
            <a:r>
              <a:rPr lang="zh-CN" altLang="zh-CN" dirty="0"/>
              <a:t>学年学期</a:t>
            </a:r>
            <a:r>
              <a:rPr lang="zh-CN" altLang="zh-CN" dirty="0" smtClean="0"/>
              <a:t>为当前</a:t>
            </a:r>
            <a:r>
              <a:rPr lang="zh-CN" altLang="zh-CN" dirty="0"/>
              <a:t>学年学期，点击</a:t>
            </a:r>
            <a:r>
              <a:rPr lang="zh-CN" altLang="zh-CN" dirty="0" smtClean="0"/>
              <a:t>“确定”</a:t>
            </a:r>
            <a:r>
              <a:rPr lang="zh-CN" altLang="en-US" dirty="0" smtClean="0"/>
              <a:t>（</a:t>
            </a:r>
            <a:r>
              <a:rPr lang="zh-CN" altLang="en-US" dirty="0" smtClean="0">
                <a:solidFill>
                  <a:srgbClr val="FF0000"/>
                </a:solidFill>
              </a:rPr>
              <a:t>注：如学期已在当前学期时，可不用修改学期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17" y="2633031"/>
            <a:ext cx="9992300" cy="42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）选择一个教学班或实验组，点击“配置教学进度”按钮，进入到操作页面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70" y="2586371"/>
            <a:ext cx="9937214" cy="42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zh-CN" altLang="zh-CN" dirty="0"/>
              <a:t>选择排课周</a:t>
            </a:r>
            <a:r>
              <a:rPr lang="zh-CN" altLang="zh-CN" dirty="0" smtClean="0"/>
              <a:t>次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和</a:t>
            </a:r>
            <a:r>
              <a:rPr lang="zh-CN" altLang="zh-CN" dirty="0"/>
              <a:t>节次</a:t>
            </a:r>
            <a:r>
              <a:rPr lang="zh-CN" altLang="zh-CN" dirty="0" smtClean="0"/>
              <a:t>，如</a:t>
            </a:r>
            <a:r>
              <a:rPr lang="zh-CN" altLang="zh-CN" dirty="0"/>
              <a:t>部分周次的</a:t>
            </a:r>
            <a:r>
              <a:rPr lang="zh-CN" altLang="zh-CN" dirty="0" smtClean="0"/>
              <a:t>上课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教室</a:t>
            </a:r>
            <a:r>
              <a:rPr lang="zh-CN" altLang="zh-CN" dirty="0"/>
              <a:t>或</a:t>
            </a:r>
            <a:r>
              <a:rPr lang="zh-CN" altLang="zh-CN" dirty="0" smtClean="0"/>
              <a:t>教师相同</a:t>
            </a:r>
            <a:r>
              <a:rPr lang="zh-CN" altLang="zh-CN" dirty="0"/>
              <a:t>，可以</a:t>
            </a:r>
            <a:r>
              <a:rPr lang="zh-CN" altLang="zh-CN" dirty="0" smtClean="0"/>
              <a:t>同时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选中</a:t>
            </a:r>
            <a:r>
              <a:rPr lang="zh-CN" altLang="zh-CN" dirty="0"/>
              <a:t>多个周次和节次</a:t>
            </a:r>
            <a:endParaRPr lang="zh-CN" altLang="en-US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28" y="1884924"/>
            <a:ext cx="6657639" cy="34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一、登陆</a:t>
            </a:r>
            <a:r>
              <a:rPr lang="zh-CN" altLang="zh-CN" b="1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、选用谷</a:t>
            </a:r>
            <a:r>
              <a:rPr lang="zh-CN" altLang="en-US" dirty="0"/>
              <a:t>歌</a:t>
            </a:r>
            <a:r>
              <a:rPr lang="zh-CN" altLang="en-US" dirty="0" smtClean="0"/>
              <a:t>浏览器（支持</a:t>
            </a:r>
            <a:r>
              <a:rPr lang="en-US" altLang="zh-CN" dirty="0" smtClean="0"/>
              <a:t>360</a:t>
            </a:r>
            <a:r>
              <a:rPr lang="zh-CN" altLang="en-US" dirty="0" smtClean="0"/>
              <a:t>、火狐等浏览器）</a:t>
            </a:r>
            <a:endParaRPr lang="en-US" altLang="zh-CN" b="1" dirty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、输入网址：</a:t>
            </a:r>
            <a:r>
              <a:rPr lang="en-US" altLang="zh-CN" dirty="0" smtClean="0"/>
              <a:t>apps.bjmu.edu.cn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/>
              <a:t>输入</a:t>
            </a:r>
            <a:r>
              <a:rPr lang="zh-CN" altLang="zh-CN" dirty="0" smtClean="0"/>
              <a:t>用户名</a:t>
            </a:r>
            <a:r>
              <a:rPr lang="zh-CN" altLang="zh-CN" dirty="0"/>
              <a:t>和</a:t>
            </a:r>
            <a:r>
              <a:rPr lang="zh-CN" altLang="zh-CN" dirty="0" smtClean="0"/>
              <a:t>密码</a:t>
            </a:r>
            <a:r>
              <a:rPr lang="zh-CN" altLang="en-US" dirty="0" smtClean="0"/>
              <a:t>：</a:t>
            </a:r>
            <a:r>
              <a:rPr lang="zh-CN" altLang="zh-CN" dirty="0" smtClean="0"/>
              <a:t>统一</a:t>
            </a:r>
            <a:r>
              <a:rPr lang="zh-CN" altLang="zh-CN" dirty="0"/>
              <a:t>身份认证用户名和密码</a:t>
            </a:r>
          </a:p>
        </p:txBody>
      </p:sp>
    </p:spTree>
    <p:extLst>
      <p:ext uri="{BB962C8B-B14F-4D97-AF65-F5344CB8AC3E}">
        <p14:creationId xmlns:p14="http://schemas.microsoft.com/office/powerpoint/2010/main" val="24710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、教师设置</a:t>
            </a:r>
            <a:r>
              <a:rPr lang="zh-CN" altLang="zh-CN" dirty="0"/>
              <a:t>（可添加、删除）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点击“添加教师”按钮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进入</a:t>
            </a:r>
            <a:r>
              <a:rPr lang="zh-CN" altLang="zh-CN" sz="2400" dirty="0"/>
              <a:t>到添加上课教师的</a:t>
            </a:r>
            <a:r>
              <a:rPr lang="zh-CN" altLang="zh-CN" sz="2400" dirty="0" smtClean="0"/>
              <a:t>页面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B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进入到添加上课教师</a:t>
            </a:r>
            <a:r>
              <a:rPr lang="zh-CN" altLang="zh-CN" sz="2400" dirty="0" smtClean="0"/>
              <a:t>页面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后</a:t>
            </a:r>
            <a:r>
              <a:rPr lang="zh-CN" altLang="zh-CN" sz="2400" dirty="0"/>
              <a:t>，输入教师的职工号或者</a:t>
            </a:r>
            <a:r>
              <a:rPr lang="zh-CN" altLang="zh-CN" sz="2400" dirty="0" smtClean="0"/>
              <a:t>姓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名</a:t>
            </a:r>
            <a:r>
              <a:rPr lang="zh-CN" altLang="zh-CN" sz="2400" dirty="0"/>
              <a:t>即可查询出教师，勾中教师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点击</a:t>
            </a:r>
            <a:r>
              <a:rPr lang="zh-CN" altLang="zh-CN" sz="2400" dirty="0"/>
              <a:t>确定即添加教师</a:t>
            </a:r>
            <a:endParaRPr lang="zh-CN" altLang="en-US" sz="2400" dirty="0" smtClean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89406" y="2046815"/>
            <a:ext cx="3828415" cy="161861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92725" y="3886620"/>
            <a:ext cx="5274310" cy="26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、教师设置</a:t>
            </a:r>
            <a:r>
              <a:rPr lang="zh-CN" altLang="zh-CN" dirty="0"/>
              <a:t>（可添加、删除）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C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如要删除教师，将教师的</a:t>
            </a:r>
            <a:r>
              <a:rPr lang="zh-CN" altLang="zh-CN" sz="2400" dirty="0" smtClean="0"/>
              <a:t>选中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状态</a:t>
            </a:r>
            <a:r>
              <a:rPr lang="zh-CN" altLang="zh-CN" sz="2400" dirty="0"/>
              <a:t>设为未选中状态（未选中状态</a:t>
            </a:r>
            <a:r>
              <a:rPr lang="zh-CN" altLang="zh-CN" sz="2400" dirty="0" smtClean="0"/>
              <a:t>时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，</a:t>
            </a:r>
            <a:r>
              <a:rPr lang="zh-CN" altLang="zh-CN" sz="2400" dirty="0"/>
              <a:t>教师左边没有蓝条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D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点击</a:t>
            </a:r>
            <a:r>
              <a:rPr lang="zh-CN" altLang="zh-CN" sz="2400" dirty="0" smtClean="0"/>
              <a:t>“</a:t>
            </a:r>
            <a:r>
              <a:rPr lang="zh-CN" altLang="en-US" sz="2400" dirty="0" smtClean="0"/>
              <a:t>保存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保存当前的操作</a:t>
            </a:r>
            <a:endParaRPr lang="zh-CN" altLang="en-US" sz="2400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496540" y="1528170"/>
            <a:ext cx="3914140" cy="2199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96" y="4065224"/>
            <a:ext cx="5360027" cy="27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、教室设置</a:t>
            </a:r>
            <a:r>
              <a:rPr lang="zh-CN" altLang="zh-CN" dirty="0" smtClean="0"/>
              <a:t>（</a:t>
            </a:r>
            <a:r>
              <a:rPr lang="zh-CN" altLang="zh-CN" dirty="0"/>
              <a:t>可添加、删除）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  A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点击“添加教室”按钮，进入到</a:t>
            </a:r>
            <a:r>
              <a:rPr lang="zh-CN" altLang="zh-CN" sz="2400" dirty="0" smtClean="0"/>
              <a:t>添加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教室</a:t>
            </a:r>
            <a:r>
              <a:rPr lang="zh-CN" altLang="zh-CN" sz="2400" dirty="0"/>
              <a:t>页面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B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进入到添加教室后，选择</a:t>
            </a:r>
            <a:r>
              <a:rPr lang="zh-CN" altLang="zh-CN" sz="2400" dirty="0" smtClean="0"/>
              <a:t>相应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的</a:t>
            </a:r>
            <a:r>
              <a:rPr lang="zh-CN" altLang="zh-CN" sz="2400" dirty="0"/>
              <a:t>教室，点击确定，即添加完成</a:t>
            </a:r>
            <a:r>
              <a:rPr lang="zh-CN" altLang="zh-CN" sz="2400" dirty="0" smtClean="0"/>
              <a:t>教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室</a:t>
            </a:r>
            <a:r>
              <a:rPr lang="zh-CN" altLang="zh-CN" sz="2400" dirty="0"/>
              <a:t>（</a:t>
            </a:r>
            <a:r>
              <a:rPr lang="zh-CN" altLang="zh-CN" sz="2400" dirty="0">
                <a:solidFill>
                  <a:srgbClr val="FF0000"/>
                </a:solidFill>
              </a:rPr>
              <a:t>注：教室只能选中一个，</a:t>
            </a:r>
            <a:r>
              <a:rPr lang="zh-CN" altLang="zh-CN" sz="2400" dirty="0" smtClean="0">
                <a:solidFill>
                  <a:srgbClr val="FF0000"/>
                </a:solidFill>
              </a:rPr>
              <a:t>系统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zh-CN" sz="2400" dirty="0" smtClean="0">
                <a:solidFill>
                  <a:srgbClr val="FF0000"/>
                </a:solidFill>
              </a:rPr>
              <a:t>默认为</a:t>
            </a:r>
            <a:r>
              <a:rPr lang="zh-CN" altLang="zh-CN" sz="2400" dirty="0">
                <a:solidFill>
                  <a:srgbClr val="FF0000"/>
                </a:solidFill>
              </a:rPr>
              <a:t>新添加的教室</a:t>
            </a:r>
            <a:r>
              <a:rPr lang="zh-CN" altLang="zh-CN" sz="2400" dirty="0" smtClean="0"/>
              <a:t>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r>
              <a:rPr lang="en-US" altLang="zh-CN" sz="2400" dirty="0" smtClean="0"/>
              <a:t>  C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添加完教室后，点击</a:t>
            </a:r>
            <a:r>
              <a:rPr lang="zh-CN" altLang="zh-CN" sz="2400" dirty="0" smtClean="0"/>
              <a:t>“</a:t>
            </a:r>
            <a:r>
              <a:rPr lang="zh-CN" altLang="en-US" sz="2400" dirty="0" smtClean="0"/>
              <a:t>保存”</a:t>
            </a:r>
            <a:r>
              <a:rPr lang="zh-CN" altLang="zh-CN" sz="2400" dirty="0" smtClean="0"/>
              <a:t>按钮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即</a:t>
            </a:r>
            <a:r>
              <a:rPr lang="zh-CN" altLang="zh-CN" sz="2400" dirty="0"/>
              <a:t>可保存当前添加的</a:t>
            </a:r>
            <a:r>
              <a:rPr lang="zh-CN" altLang="zh-CN" sz="2400" dirty="0" smtClean="0"/>
              <a:t>教室</a:t>
            </a:r>
            <a:endParaRPr lang="zh-CN" altLang="en-US" sz="2400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83717" y="1559376"/>
            <a:ext cx="3771265" cy="151384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208153"/>
            <a:ext cx="5168900" cy="36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、教室设置</a:t>
            </a:r>
            <a:r>
              <a:rPr lang="zh-CN" altLang="zh-CN" dirty="0" smtClean="0"/>
              <a:t>（</a:t>
            </a:r>
            <a:r>
              <a:rPr lang="zh-CN" altLang="zh-CN" dirty="0"/>
              <a:t>可添加、删除）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D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如想删除</a:t>
            </a:r>
            <a:r>
              <a:rPr lang="zh-CN" altLang="zh-CN" sz="2400" dirty="0" smtClean="0"/>
              <a:t>教室</a:t>
            </a:r>
            <a:r>
              <a:rPr lang="en-US" altLang="zh-CN" sz="2400" dirty="0" smtClean="0"/>
              <a:t>:</a:t>
            </a:r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1</a:t>
            </a:r>
            <a:r>
              <a:rPr lang="zh-CN" altLang="zh-CN" sz="2400" dirty="0"/>
              <a:t>，将教室选为“未选中”状态（未</a:t>
            </a:r>
            <a:r>
              <a:rPr lang="zh-CN" altLang="zh-CN" sz="2400" dirty="0" smtClean="0"/>
              <a:t>选中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状态</a:t>
            </a:r>
            <a:r>
              <a:rPr lang="zh-CN" altLang="zh-CN" sz="2400" dirty="0"/>
              <a:t>为：左侧没有蓝条）</a:t>
            </a:r>
            <a:r>
              <a:rPr lang="zh-CN" altLang="zh-CN" sz="2400" dirty="0" smtClean="0"/>
              <a:t>；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2</a:t>
            </a:r>
            <a:r>
              <a:rPr lang="zh-CN" altLang="zh-CN" sz="2400" dirty="0"/>
              <a:t>，</a:t>
            </a:r>
            <a:r>
              <a:rPr lang="zh-CN" altLang="zh-CN" sz="2400" dirty="0" smtClean="0"/>
              <a:t>点击</a:t>
            </a:r>
            <a:r>
              <a:rPr lang="zh-CN" altLang="en-US" sz="2400" dirty="0" smtClean="0"/>
              <a:t>“保存”</a:t>
            </a:r>
            <a:r>
              <a:rPr lang="zh-CN" altLang="zh-CN" sz="2400" dirty="0" smtClean="0"/>
              <a:t>保存</a:t>
            </a:r>
            <a:r>
              <a:rPr lang="zh-CN" altLang="zh-CN" sz="2400" dirty="0"/>
              <a:t>当前操作；</a:t>
            </a:r>
            <a:endParaRPr lang="zh-CN" altLang="en-US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8462"/>
            <a:ext cx="5921892" cy="34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、录入教学进度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A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点击“下一步”按钮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B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在录入教学进度页面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点击</a:t>
            </a:r>
            <a:r>
              <a:rPr lang="zh-CN" altLang="zh-CN" sz="2400" dirty="0"/>
              <a:t>“编辑”按钮，补充每一</a:t>
            </a:r>
            <a:r>
              <a:rPr lang="zh-CN" altLang="zh-CN" sz="2400" dirty="0" smtClean="0"/>
              <a:t>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次的上课</a:t>
            </a:r>
            <a:r>
              <a:rPr lang="zh-CN" altLang="zh-CN" sz="2400" dirty="0"/>
              <a:t>内容等</a:t>
            </a:r>
            <a:endParaRPr lang="zh-CN" altLang="en-US" sz="2400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32560" y="4627084"/>
            <a:ext cx="5274310" cy="1859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706" y="1490497"/>
            <a:ext cx="5236234" cy="28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、录入教学进度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sz="2400" dirty="0"/>
              <a:t>C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为每一节次添加上课</a:t>
            </a:r>
            <a:r>
              <a:rPr lang="zh-CN" altLang="zh-CN" sz="2400" dirty="0" smtClean="0"/>
              <a:t>内容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，</a:t>
            </a:r>
            <a:r>
              <a:rPr lang="zh-CN" altLang="zh-CN" sz="2400" dirty="0"/>
              <a:t>理论内容等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D</a:t>
            </a:r>
            <a:r>
              <a:rPr lang="zh-CN" altLang="en-US" sz="2400" dirty="0" smtClean="0"/>
              <a:t>、</a:t>
            </a:r>
            <a:r>
              <a:rPr lang="zh-CN" altLang="zh-CN" sz="2400" dirty="0"/>
              <a:t>节次的上课内容维护</a:t>
            </a:r>
            <a:r>
              <a:rPr lang="zh-CN" altLang="zh-CN" sz="2400" dirty="0" smtClean="0"/>
              <a:t>完毕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后</a:t>
            </a:r>
            <a:r>
              <a:rPr lang="zh-CN" altLang="zh-CN" sz="2400" dirty="0"/>
              <a:t>，</a:t>
            </a:r>
            <a:r>
              <a:rPr lang="zh-CN" altLang="zh-CN" sz="2400" dirty="0" smtClean="0"/>
              <a:t>点击</a:t>
            </a:r>
            <a:r>
              <a:rPr lang="zh-CN" altLang="en-US" sz="2400" dirty="0" smtClean="0"/>
              <a:t>保存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即可完成</a:t>
            </a:r>
            <a:r>
              <a:rPr lang="zh-CN" altLang="zh-CN" sz="2400" dirty="0" smtClean="0"/>
              <a:t>配置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教学</a:t>
            </a:r>
            <a:r>
              <a:rPr lang="zh-CN" altLang="zh-CN" sz="2400" dirty="0"/>
              <a:t>进度</a:t>
            </a:r>
            <a:endParaRPr lang="zh-CN" altLang="en-US" sz="2400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32560" y="4627084"/>
            <a:ext cx="5274310" cy="185928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32560" y="2143123"/>
            <a:ext cx="5274310" cy="16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zh-CN" dirty="0"/>
              <a:t>、</a:t>
            </a:r>
            <a:r>
              <a:rPr lang="zh-CN" altLang="en-US" dirty="0"/>
              <a:t>教学进度表使用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、录入教学进度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、选择一个教学班和组，点击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打印按钮，进入到打印界面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B</a:t>
            </a:r>
            <a:r>
              <a:rPr lang="zh-CN" altLang="en-US" sz="2400" dirty="0" smtClean="0"/>
              <a:t>、打印界面可以导出</a:t>
            </a:r>
            <a:r>
              <a:rPr lang="en-US" altLang="zh-CN" sz="2400" dirty="0" smtClean="0"/>
              <a:t>word</a:t>
            </a:r>
            <a:r>
              <a:rPr lang="zh-CN" altLang="en-US" sz="2400" dirty="0" smtClean="0"/>
              <a:t>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Excel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pdf</a:t>
            </a:r>
            <a:r>
              <a:rPr lang="zh-CN" altLang="en-US" sz="2400" dirty="0" smtClean="0"/>
              <a:t>；也可以打印成纸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60" y="1983035"/>
            <a:ext cx="6222852" cy="1791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64" y="3881981"/>
            <a:ext cx="6043836" cy="21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</a:t>
            </a:r>
            <a:r>
              <a:rPr lang="zh-CN" altLang="zh-CN" dirty="0" smtClean="0"/>
              <a:t>、教学任务管理使用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、点击“服务中心”，搜索“教学任务管理”点击：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2735"/>
            <a:ext cx="5857143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</a:t>
            </a:r>
            <a:r>
              <a:rPr lang="zh-CN" altLang="zh-CN" dirty="0" smtClean="0"/>
              <a:t>任务管理使用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/>
              <a:t>进入教学任务维护页面，选择</a:t>
            </a:r>
            <a:r>
              <a:rPr lang="en-US" altLang="zh-CN" dirty="0"/>
              <a:t>“</a:t>
            </a:r>
            <a:r>
              <a:rPr lang="zh-CN" altLang="zh-CN" dirty="0"/>
              <a:t>更改</a:t>
            </a:r>
            <a:r>
              <a:rPr lang="en-US" altLang="zh-CN" dirty="0"/>
              <a:t>”</a:t>
            </a:r>
            <a:r>
              <a:rPr lang="zh-CN" altLang="zh-CN" dirty="0"/>
              <a:t>学年学期，选择当前学期（</a:t>
            </a:r>
            <a:r>
              <a:rPr lang="en-US" altLang="zh-CN" dirty="0"/>
              <a:t>2017-2018</a:t>
            </a:r>
            <a:r>
              <a:rPr lang="zh-CN" altLang="zh-CN" dirty="0" smtClean="0"/>
              <a:t>学年</a:t>
            </a:r>
            <a:r>
              <a:rPr lang="en-US" altLang="zh-CN" dirty="0"/>
              <a:t>2</a:t>
            </a:r>
            <a:r>
              <a:rPr lang="zh-CN" altLang="zh-CN" dirty="0"/>
              <a:t>学期</a:t>
            </a:r>
            <a:r>
              <a:rPr lang="zh-CN" altLang="zh-CN" dirty="0" smtClean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注：如</a:t>
            </a:r>
            <a:r>
              <a:rPr lang="zh-CN" altLang="en-US" dirty="0" smtClean="0">
                <a:solidFill>
                  <a:srgbClr val="FF0000"/>
                </a:solidFill>
              </a:rPr>
              <a:t>学期已在当前</a:t>
            </a:r>
            <a:r>
              <a:rPr lang="zh-CN" altLang="en-US" dirty="0">
                <a:solidFill>
                  <a:srgbClr val="FF0000"/>
                </a:solidFill>
              </a:rPr>
              <a:t>学期时，可不用修改学期</a:t>
            </a:r>
            <a:r>
              <a:rPr lang="zh-CN" altLang="en-US" dirty="0"/>
              <a:t>） 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029802"/>
            <a:ext cx="6603552" cy="3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</a:t>
            </a:r>
            <a:r>
              <a:rPr lang="zh-CN" altLang="zh-CN" dirty="0" smtClean="0"/>
              <a:t>任务管理使用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/>
              <a:t>熟悉一下教学任务管理页面：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8" y="2398836"/>
            <a:ext cx="7815147" cy="44591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05345" y="22638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区域</a:t>
            </a:r>
            <a:r>
              <a:rPr lang="en-US" altLang="zh-CN" dirty="0"/>
              <a:t>1</a:t>
            </a:r>
            <a:r>
              <a:rPr lang="zh-CN" altLang="zh-CN" dirty="0"/>
              <a:t>：</a:t>
            </a:r>
            <a:r>
              <a:rPr lang="zh-CN" altLang="zh-CN" dirty="0" smtClean="0"/>
              <a:t>可以</a:t>
            </a:r>
            <a:r>
              <a:rPr lang="zh-CN" altLang="en-US" dirty="0" smtClean="0"/>
              <a:t>通过</a:t>
            </a:r>
            <a:r>
              <a:rPr lang="zh-CN" altLang="zh-CN" dirty="0" smtClean="0"/>
              <a:t>课程名</a:t>
            </a:r>
            <a:r>
              <a:rPr lang="zh-CN" altLang="en-US" dirty="0" smtClean="0"/>
              <a:t>、</a:t>
            </a:r>
            <a:r>
              <a:rPr lang="zh-CN" altLang="zh-CN" dirty="0" smtClean="0"/>
              <a:t>课程号</a:t>
            </a:r>
            <a:r>
              <a:rPr lang="zh-CN" altLang="en-US" dirty="0" smtClean="0"/>
              <a:t>搜索出课程，</a:t>
            </a:r>
            <a:r>
              <a:rPr lang="zh-CN" altLang="zh-CN" dirty="0" smtClean="0"/>
              <a:t>新建</a:t>
            </a:r>
            <a:r>
              <a:rPr lang="zh-CN" altLang="zh-CN" dirty="0"/>
              <a:t>教学任务（“新建”）、删除教学任务（“删除”）、新建实验分组（“新建实验分组”）、删除实验分组（“删除”）等</a:t>
            </a:r>
            <a:r>
              <a:rPr lang="zh-CN" altLang="en-US" dirty="0"/>
              <a:t>；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5605345" y="40003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区域</a:t>
            </a:r>
            <a:r>
              <a:rPr lang="en-US" altLang="zh-CN" dirty="0"/>
              <a:t>2</a:t>
            </a:r>
            <a:r>
              <a:rPr lang="zh-CN" altLang="zh-CN" dirty="0"/>
              <a:t>：可以展示课程、教学任务、实验分组，可以选定一门课程创建教学任务，也可以选定一个教学任务，创建实验分组</a:t>
            </a:r>
            <a:r>
              <a:rPr lang="zh-CN" altLang="en-US" dirty="0"/>
              <a:t>；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5605345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/>
              <a:t>区域</a:t>
            </a:r>
            <a:r>
              <a:rPr lang="en-US" altLang="zh-CN" dirty="0"/>
              <a:t>3</a:t>
            </a:r>
            <a:r>
              <a:rPr lang="zh-CN" altLang="zh-CN" dirty="0"/>
              <a:t>：主要呈现并维护教学任务及实验分组信息，如上课行政班级、课容量、上课周次、上课教师等。</a:t>
            </a:r>
          </a:p>
        </p:txBody>
      </p:sp>
    </p:spTree>
    <p:extLst>
      <p:ext uri="{BB962C8B-B14F-4D97-AF65-F5344CB8AC3E}">
        <p14:creationId xmlns:p14="http://schemas.microsoft.com/office/powerpoint/2010/main" val="6706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</a:t>
            </a:r>
            <a:r>
              <a:rPr lang="zh-CN" altLang="zh-CN" dirty="0" smtClean="0"/>
              <a:t>任务管理使用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、接下来进行教学任务管理模块操作说明，分三种情况：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/>
              <a:t>1</a:t>
            </a:r>
            <a:r>
              <a:rPr lang="zh-CN" altLang="en-US" dirty="0" smtClean="0"/>
              <a:t>）理论课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）理论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实验课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）实验课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6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二、教学</a:t>
            </a:r>
            <a:r>
              <a:rPr lang="zh-CN" altLang="zh-CN" dirty="0" smtClean="0"/>
              <a:t>任务管理使用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理论课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）理论课（如需变更教学班分班，可参考）：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1021" y="2402840"/>
            <a:ext cx="3689194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2154</Words>
  <Application>Microsoft Office PowerPoint</Application>
  <PresentationFormat>宽屏</PresentationFormat>
  <Paragraphs>236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主题​​</vt:lpstr>
      <vt:lpstr>录入 教学任务、教学进度表 操作说明</vt:lpstr>
      <vt:lpstr>PowerPoint 演示文稿</vt:lpstr>
      <vt:lpstr>零、整体介绍</vt:lpstr>
      <vt:lpstr>一、登陆：</vt:lpstr>
      <vt:lpstr>二、教学任务管理使用</vt:lpstr>
      <vt:lpstr>二、教学任务管理使用</vt:lpstr>
      <vt:lpstr>二、教学任务管理使用</vt:lpstr>
      <vt:lpstr>二、教学任务管理使用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二、教学任务管理使用—理论课</vt:lpstr>
      <vt:lpstr>二、教学任务管理使用—理论+实验课</vt:lpstr>
      <vt:lpstr>二、教学任务管理使用—理论+实验课</vt:lpstr>
      <vt:lpstr>二、教学任务管理使用—理论+实验课</vt:lpstr>
      <vt:lpstr>二、教学任务管理使用—理论+实验课</vt:lpstr>
      <vt:lpstr>二、教学任务管理使用—实验课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三、排课管理模块使用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  <vt:lpstr>四、教学进度表使用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教学任务、排课操作说明</dc:title>
  <dc:creator>user</dc:creator>
  <cp:lastModifiedBy>user</cp:lastModifiedBy>
  <cp:revision>87</cp:revision>
  <dcterms:created xsi:type="dcterms:W3CDTF">2018-06-15T05:32:31Z</dcterms:created>
  <dcterms:modified xsi:type="dcterms:W3CDTF">2018-09-04T05:47:55Z</dcterms:modified>
</cp:coreProperties>
</file>