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1" r:id="rId5"/>
    <p:sldId id="342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as Cindy" initials="C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957E"/>
    <a:srgbClr val="BA3209"/>
    <a:srgbClr val="4F2B02"/>
    <a:srgbClr val="004C99"/>
    <a:srgbClr val="D6D2C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59" autoAdjust="0"/>
  </p:normalViewPr>
  <p:slideViewPr>
    <p:cSldViewPr snapToGrid="0">
      <p:cViewPr>
        <p:scale>
          <a:sx n="65" d="100"/>
          <a:sy n="65" d="100"/>
        </p:scale>
        <p:origin x="-143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264" y="-96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CE013E6A-3EE4-4CEF-A867-523FE2638D3D}" type="datetimeFigureOut">
              <a:rPr lang="en-GB" smtClean="0"/>
              <a:t>23/06/2014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6" y="9371285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C290F69F-625D-4CD1-9F35-F05558C70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046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/>
          <a:lstStyle>
            <a:lvl1pPr algn="r">
              <a:defRPr sz="1200"/>
            </a:lvl1pPr>
          </a:lstStyle>
          <a:p>
            <a:fld id="{FEA55924-FDCD-4285-9BF3-B3C0EA7138D0}" type="datetimeFigureOut">
              <a:rPr lang="en-GB" smtClean="0"/>
              <a:t>23/06/2014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0" rIns="93320" bIns="4666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3320" tIns="46660" rIns="93320" bIns="466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5"/>
            <a:ext cx="2918830" cy="493316"/>
          </a:xfrm>
          <a:prstGeom prst="rect">
            <a:avLst/>
          </a:prstGeom>
        </p:spPr>
        <p:txBody>
          <a:bodyPr vert="horz" lIns="93320" tIns="46660" rIns="93320" bIns="46660" rtlCol="0" anchor="b"/>
          <a:lstStyle>
            <a:lvl1pPr algn="r">
              <a:defRPr sz="1200"/>
            </a:lvl1pPr>
          </a:lstStyle>
          <a:p>
            <a:fld id="{19B53B9A-66F5-4B4F-8556-8E28144A30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41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3048"/>
            <a:ext cx="9144000" cy="6854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1981200"/>
            <a:ext cx="3200400" cy="14700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3736975"/>
            <a:ext cx="3200400" cy="1216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5486400"/>
            <a:ext cx="457200" cy="9144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676400" y="5486400"/>
            <a:ext cx="7467600" cy="9144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486400"/>
            <a:ext cx="914400" cy="91440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334000" y="6019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Alison, living with rheumatoid arthritis</a:t>
            </a:r>
            <a:endParaRPr lang="en-GB" sz="1200" dirty="0">
              <a:solidFill>
                <a:srgbClr val="4F2B0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95400"/>
            <a:ext cx="8266176" cy="4830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1" latinLnBrk="0" hangingPunct="1">
              <a:defRPr lang="en-GB" sz="1800" kern="1200" noProof="0" dirty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287338" lvl="0" indent="-287338" algn="l" defTabSz="8001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Font typeface="Arial" pitchFamily="34" charset="0"/>
              <a:buBlip>
                <a:blip r:embed="rId2"/>
              </a:buBlip>
            </a:pPr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C1D4BD-5742-42B0-988F-8BB4BFCEA5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227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1" latinLnBrk="0" hangingPunct="1">
              <a:defRPr lang="en-GB" sz="1800" kern="1200" noProof="0" dirty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7338" lvl="0" indent="-287338" algn="l" defTabSz="8001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Font typeface="Arial" pitchFamily="34" charset="0"/>
              <a:buBlip>
                <a:blip r:embed="rId2"/>
              </a:buBlip>
            </a:pPr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1" latinLnBrk="0" hangingPunct="1">
              <a:defRPr lang="en-GB" sz="1800" kern="1200" noProof="0" dirty="0" smtClean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1" latinLnBrk="0" hangingPunct="1">
              <a:defRPr lang="en-GB" sz="1800" kern="1200" noProof="0" dirty="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7338" lvl="0" indent="-287338" algn="l" defTabSz="8001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Font typeface="Arial" pitchFamily="34" charset="0"/>
              <a:buBlip>
                <a:blip r:embed="rId2"/>
              </a:buBlip>
            </a:pPr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C1D4BD-5742-42B0-988F-8BB4BFCEA5A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4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4F2B0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F2C1D4BD-5742-42B0-988F-8BB4BFCEA5A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7840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51560"/>
          </a:xfrm>
          <a:prstGeom prst="rect">
            <a:avLst/>
          </a:prstGeom>
          <a:solidFill>
            <a:srgbClr val="BA3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624" y="76200"/>
            <a:ext cx="826617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D4BD-5742-42B0-988F-8BB4BFCEA5AF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21552"/>
            <a:ext cx="384048" cy="384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420624" y="1051560"/>
            <a:ext cx="0" cy="5120640"/>
          </a:xfrm>
          <a:prstGeom prst="line">
            <a:avLst/>
          </a:prstGeom>
          <a:ln w="6350">
            <a:solidFill>
              <a:srgbClr val="4F2B0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31800" y="1270000"/>
            <a:ext cx="8229600" cy="490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2495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55600" indent="-355600" algn="l" defTabSz="914400" rtl="0" eaLnBrk="1" latinLnBrk="0" hangingPunct="1">
        <a:spcBef>
          <a:spcPct val="20000"/>
        </a:spcBef>
        <a:buFontTx/>
        <a:buBlip>
          <a:blip r:embed="rId7"/>
        </a:buBlip>
        <a:defRPr lang="en-GB" sz="1800" kern="1200" baseline="0" noProof="0" dirty="0" smtClean="0">
          <a:solidFill>
            <a:srgbClr val="4F2B02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GB" sz="1800" kern="1200" noProof="0" dirty="0" smtClean="0">
          <a:solidFill>
            <a:srgbClr val="4F2B0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GB" sz="1800" kern="1200" noProof="0" dirty="0" smtClean="0">
          <a:solidFill>
            <a:srgbClr val="4F2B0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GB" sz="1800" kern="1200" noProof="0" dirty="0" smtClean="0">
          <a:solidFill>
            <a:srgbClr val="4F2B0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GB" sz="1800" kern="1200" noProof="0" dirty="0">
          <a:solidFill>
            <a:srgbClr val="4F2B0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hina.intern@ucb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000" b="1" dirty="0" smtClean="0">
                <a:latin typeface="Arial" pitchFamily="34" charset="0"/>
                <a:cs typeface="Arial" pitchFamily="34" charset="0"/>
              </a:rPr>
              <a:t>销售实习生</a:t>
            </a:r>
            <a:r>
              <a:rPr lang="zh-CN" altLang="en-US" sz="3000" b="1" dirty="0">
                <a:latin typeface="Arial" pitchFamily="34" charset="0"/>
                <a:cs typeface="Arial" pitchFamily="34" charset="0"/>
              </a:rPr>
              <a:t>工作</a:t>
            </a:r>
            <a:r>
              <a:rPr lang="zh-CN" altLang="en-US" sz="3000" b="1" dirty="0" smtClean="0">
                <a:latin typeface="Arial" pitchFamily="34" charset="0"/>
                <a:cs typeface="Arial" pitchFamily="34" charset="0"/>
              </a:rPr>
              <a:t>职责</a:t>
            </a:r>
            <a:endParaRPr lang="zh-CN" alt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0623" y="1145915"/>
            <a:ext cx="8443157" cy="48378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CN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协助销售部门同事，通过日常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拜访、科室会、大型推广活动等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方式，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树立良好的公司及品牌形象，并合法合规、有效地开展推广活动，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促进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销售指标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的达成；</a:t>
            </a:r>
            <a:endParaRPr lang="zh-CN" altLang="zh-CN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掌握疾病和产品知识，贯彻落实推广策略，通过良好的销售及沟通技巧完成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日常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客户拜访工作，发展和保持与客户良好的产品信息传递关系，向医疗及相关专业人士推广国家药监局批准的产品处方信息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；</a:t>
            </a:r>
            <a:endParaRPr lang="zh-CN" altLang="zh-CN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根据</a:t>
            </a:r>
            <a:r>
              <a:rPr lang="zh-CN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公司策略积极收集市场信息，拟定、提出、执行并监控所辖范围内的推广行动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计划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；</a:t>
            </a:r>
            <a:endParaRPr lang="zh-CN" altLang="zh-CN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了解</a:t>
            </a:r>
            <a:r>
              <a:rPr lang="zh-CN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公司经营方针、目标、价值和文化，及时向医学部提交药物不良反应事件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报告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等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。</a:t>
            </a:r>
            <a:endParaRPr lang="zh-CN" altLang="zh-CN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34181" y="1244009"/>
            <a:ext cx="8259095" cy="475858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0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zh-CN" alt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岗位</a:t>
            </a:r>
            <a:r>
              <a:rPr lang="zh-CN" altLang="en-US" sz="30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任职</a:t>
            </a:r>
            <a:r>
              <a:rPr lang="zh-CN" alt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要求</a:t>
            </a:r>
            <a:endParaRPr lang="en-US" altLang="zh-CN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en-US" altLang="zh-CN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</a:t>
            </a:r>
            <a:r>
              <a:rPr lang="zh-CN" altLang="zh-CN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年</a:t>
            </a:r>
            <a:r>
              <a:rPr lang="zh-CN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应届毕业生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本科学历及以上，医学、药学、生化、市场营销等专业优先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有校园社团工作经验或社会实践经验，营销领域实践尤佳</a:t>
            </a:r>
            <a:endParaRPr lang="en-US" altLang="zh-CN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积极乐观，愿意接受挑战，</a:t>
            </a:r>
            <a:r>
              <a:rPr lang="zh-CN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有志于</a:t>
            </a:r>
            <a:r>
              <a:rPr lang="zh-CN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从事医药营销类</a:t>
            </a:r>
            <a:r>
              <a:rPr lang="zh-CN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工作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良好的沟通及应变能力和团队合作精神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英语</a:t>
            </a:r>
            <a:r>
              <a:rPr lang="zh-CN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通过国家</a:t>
            </a:r>
            <a:r>
              <a:rPr lang="en-US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zh-CN" alt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级</a:t>
            </a:r>
            <a:r>
              <a:rPr lang="zh-CN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考试</a:t>
            </a:r>
            <a:endParaRPr lang="en-US" altLang="zh-CN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简历请以邮件形式投递到 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china.intern@ucb.com</a:t>
            </a:r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，邮件标题请按照 “城市名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学校名称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专业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姓名”的格式命名。</a:t>
            </a:r>
            <a:endParaRPr lang="en-US" altLang="zh-CN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34181" y="1244009"/>
            <a:ext cx="8259095" cy="475858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3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CB Colours">
      <a:dk1>
        <a:sysClr val="windowText" lastClr="000000"/>
      </a:dk1>
      <a:lt1>
        <a:sysClr val="window" lastClr="FFFFFF"/>
      </a:lt1>
      <a:dk2>
        <a:srgbClr val="1F497D"/>
      </a:dk2>
      <a:lt2>
        <a:srgbClr val="D6D2C4"/>
      </a:lt2>
      <a:accent1>
        <a:srgbClr val="004C99"/>
      </a:accent1>
      <a:accent2>
        <a:srgbClr val="4F2B02"/>
      </a:accent2>
      <a:accent3>
        <a:srgbClr val="BA3209"/>
      </a:accent3>
      <a:accent4>
        <a:srgbClr val="A5B6C5"/>
      </a:accent4>
      <a:accent5>
        <a:srgbClr val="DD8B0B"/>
      </a:accent5>
      <a:accent6>
        <a:srgbClr val="849219"/>
      </a:accent6>
      <a:hlink>
        <a:srgbClr val="0000FF"/>
      </a:hlink>
      <a:folHlink>
        <a:srgbClr val="A5957E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accent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2"/>
        </a:solidFill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7310F7DFFBFC49B6D2BFB309C7C678" ma:contentTypeVersion="1" ma:contentTypeDescription="Create a new document." ma:contentTypeScope="" ma:versionID="ce728fb888e03fcab1910307f2b7ee1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773FDD-7B12-404B-97D0-B95427A1DF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F4F02B-1609-4695-925C-82774D1EB9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421740-F3D0-4858-B53A-58AB7B4ABC24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8478</TotalTime>
  <Words>241</Words>
  <Application>Microsoft Office PowerPoint</Application>
  <PresentationFormat>全屏显示(4:3)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销售实习生工作职责</vt:lpstr>
      <vt:lpstr>岗位任职要求</vt:lpstr>
    </vt:vector>
  </TitlesOfParts>
  <Company>UCB Pharma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Schenkel Leen</dc:creator>
  <cp:lastModifiedBy>Zhao Lin (Hudson)</cp:lastModifiedBy>
  <cp:revision>475</cp:revision>
  <cp:lastPrinted>2013-07-30T03:57:13Z</cp:lastPrinted>
  <dcterms:created xsi:type="dcterms:W3CDTF">2012-01-25T10:18:21Z</dcterms:created>
  <dcterms:modified xsi:type="dcterms:W3CDTF">2014-06-23T06:57:56Z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0x010100C87310F7DFFBFC49B6D2BFB309C7C678</vt:lpwstr>
  </property>
</Properties>
</file>